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8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08ED8-B532-4F9E-9861-2CD6F5DEB6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AD81B5-E51A-8BDF-43AD-B4B0E4B336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0127C4-C19E-ABAE-3F68-7B57CA9B1CC3}"/>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E43584A6-2F86-092D-4710-78B4B1B78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D2DCB-D0CB-A7E8-18AE-27B91422CDC1}"/>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527167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9E8E6-E363-D8B5-03E7-100517125A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FEC8FE-039A-E6E5-C0B6-147E0135FB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0FB02-95A5-D688-288E-F44927F4F489}"/>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352597EA-8323-17F4-939E-AC47E39152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355A1-1600-A415-755D-F17B6F39953F}"/>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4833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971B99-E4FC-9CDD-D3B1-B773E4669C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1D47AF-7355-5C97-A4A0-A2C92C0AFA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00E6C-BB59-4658-228B-B3C0CFED821B}"/>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34C385B7-50B5-252B-240C-DC9D0B6A54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26BCA-5147-BA6B-3339-1D57EAE42B8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96408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5D5A-82DF-9ACA-BB5D-CC327E52A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2F735F-79ED-8C2C-13E0-BCB693C7FD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C762C-B455-FA67-74B2-39D6C7AC1D2D}"/>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303CF7A4-AECB-7E82-3E08-9C9DF3676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C6B33-31E3-3295-D10E-F0A7AACB2B77}"/>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416019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703E-F92D-5EDB-A2DF-8508E1DDD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E99352-D331-E6BD-8D20-A8A6EC230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BB231C-D5B4-1152-CF04-8F47B37E4B1A}"/>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6E2685F5-4C39-8018-4A9F-D11E8289F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BD1EC-A0FD-418F-7DEB-4625AB47DAAB}"/>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363459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29CE0-6918-B447-A76D-AAD5E3FFA8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33C4A0-EC8B-DB64-A083-970F04709F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7E1E7C-263C-D595-C7B7-A3B74B27F1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7357C-B445-1954-197F-00005EEAA25B}"/>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6" name="Footer Placeholder 5">
            <a:extLst>
              <a:ext uri="{FF2B5EF4-FFF2-40B4-BE49-F238E27FC236}">
                <a16:creationId xmlns:a16="http://schemas.microsoft.com/office/drawing/2014/main" id="{E7AB5A34-B192-6AD6-130F-4E5AA56720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1C1A2-48C5-8B70-582A-D1DB28B67AD3}"/>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308087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32454-A127-2849-5F49-447E0C22A6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EFC801-49CE-F864-DEB6-A3B607F5F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9EFA55-F7BF-3B81-A6F6-ABC6F4D7BF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490F29-0CF5-CBB6-B916-B660A28268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414D77-D42C-5405-7A09-3185E0A7B0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73370F-9617-435D-DAEE-E69CFFE97E48}"/>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8" name="Footer Placeholder 7">
            <a:extLst>
              <a:ext uri="{FF2B5EF4-FFF2-40B4-BE49-F238E27FC236}">
                <a16:creationId xmlns:a16="http://schemas.microsoft.com/office/drawing/2014/main" id="{32C128CF-C26D-3B20-DFD8-2E7B8A519A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CA4F8-85CD-0D33-045B-DE1E88A5E291}"/>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67648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386A6-EDB4-954B-EEF5-7AFEE04C0D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0A17B6-F32C-7B42-C036-D0994F031288}"/>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4" name="Footer Placeholder 3">
            <a:extLst>
              <a:ext uri="{FF2B5EF4-FFF2-40B4-BE49-F238E27FC236}">
                <a16:creationId xmlns:a16="http://schemas.microsoft.com/office/drawing/2014/main" id="{0BF49C0B-C896-7706-E3E5-F8E5F00C9A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A8F86C-F984-AB5A-BA0E-68F25210C854}"/>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94014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E5A788-BA6C-70B1-C6CC-A732C00DB6D1}"/>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3" name="Footer Placeholder 2">
            <a:extLst>
              <a:ext uri="{FF2B5EF4-FFF2-40B4-BE49-F238E27FC236}">
                <a16:creationId xmlns:a16="http://schemas.microsoft.com/office/drawing/2014/main" id="{A4B7D049-E0E9-316F-8160-3CDA7A984A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36B350-0C98-4486-0782-7EEEC5C0F40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017492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2309-C4B8-BDA6-3D5A-B15BAEDEA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2722BD-BDAF-276E-A0A5-9399048E9C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CF4013-2361-079F-5644-2C00B61898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1B9E6-B3D5-52FF-F685-C39951795EF5}"/>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6" name="Footer Placeholder 5">
            <a:extLst>
              <a:ext uri="{FF2B5EF4-FFF2-40B4-BE49-F238E27FC236}">
                <a16:creationId xmlns:a16="http://schemas.microsoft.com/office/drawing/2014/main" id="{A8EBD5A2-BFC8-E42C-BED1-BA59DB40AF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B77C3F-8F28-706B-0306-573E9790D50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62580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A7BBD-8BC7-9843-5133-0179211378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656F95-A8A0-5944-CC34-3007BF4D72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644C95-D236-CB6B-0F26-765010FE40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E18C60-14C6-685C-89C9-D6E73FC36D9F}"/>
              </a:ext>
            </a:extLst>
          </p:cNvPr>
          <p:cNvSpPr>
            <a:spLocks noGrp="1"/>
          </p:cNvSpPr>
          <p:nvPr>
            <p:ph type="dt" sz="half" idx="10"/>
          </p:nvPr>
        </p:nvSpPr>
        <p:spPr/>
        <p:txBody>
          <a:bodyPr/>
          <a:lstStyle/>
          <a:p>
            <a:fld id="{528F666B-B569-004B-A69F-D05D24FE2C30}" type="datetimeFigureOut">
              <a:rPr lang="en-US" smtClean="0"/>
              <a:t>3/22/2024</a:t>
            </a:fld>
            <a:endParaRPr lang="en-US"/>
          </a:p>
        </p:txBody>
      </p:sp>
      <p:sp>
        <p:nvSpPr>
          <p:cNvPr id="6" name="Footer Placeholder 5">
            <a:extLst>
              <a:ext uri="{FF2B5EF4-FFF2-40B4-BE49-F238E27FC236}">
                <a16:creationId xmlns:a16="http://schemas.microsoft.com/office/drawing/2014/main" id="{3148AB9A-C2CA-38E7-689B-0E0C1BE9D1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F2FB2-3572-C427-5569-89C72A0805B2}"/>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424722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1456F7-DC2B-448A-B86B-1990CE2431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02985-6898-0FE7-F46E-940B5D6809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7164E-A5DC-5E83-1246-F412C47B6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F666B-B569-004B-A69F-D05D24FE2C30}" type="datetimeFigureOut">
              <a:rPr lang="en-US" smtClean="0"/>
              <a:t>3/22/2024</a:t>
            </a:fld>
            <a:endParaRPr lang="en-US"/>
          </a:p>
        </p:txBody>
      </p:sp>
      <p:sp>
        <p:nvSpPr>
          <p:cNvPr id="5" name="Footer Placeholder 4">
            <a:extLst>
              <a:ext uri="{FF2B5EF4-FFF2-40B4-BE49-F238E27FC236}">
                <a16:creationId xmlns:a16="http://schemas.microsoft.com/office/drawing/2014/main" id="{E0C24ED7-E2C2-E262-3748-AD8DEA0E7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F6D0AC-2B27-CDE6-D177-35128C3F4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7F5F2-C40D-CC4E-8C89-2B38BDCBB458}" type="slidenum">
              <a:rPr lang="en-US" smtClean="0"/>
              <a:t>‹#›</a:t>
            </a:fld>
            <a:endParaRPr lang="en-US"/>
          </a:p>
        </p:txBody>
      </p:sp>
    </p:spTree>
    <p:extLst>
      <p:ext uri="{BB962C8B-B14F-4D97-AF65-F5344CB8AC3E}">
        <p14:creationId xmlns:p14="http://schemas.microsoft.com/office/powerpoint/2010/main" val="1672554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2B2-CBE2-6F04-4F76-6CDBB77AC481}"/>
              </a:ext>
            </a:extLst>
          </p:cNvPr>
          <p:cNvSpPr>
            <a:spLocks noGrp="1"/>
          </p:cNvSpPr>
          <p:nvPr>
            <p:ph type="ctrTitle"/>
          </p:nvPr>
        </p:nvSpPr>
        <p:spPr/>
        <p:txBody>
          <a:bodyPr>
            <a:normAutofit/>
          </a:bodyPr>
          <a:lstStyle/>
          <a:p>
            <a:r>
              <a:rPr lang="en-US" dirty="0"/>
              <a:t>Choosing a Dissertation Topic with Career Paths in Mind</a:t>
            </a:r>
          </a:p>
        </p:txBody>
      </p:sp>
      <p:sp>
        <p:nvSpPr>
          <p:cNvPr id="3" name="Subtitle 2">
            <a:extLst>
              <a:ext uri="{FF2B5EF4-FFF2-40B4-BE49-F238E27FC236}">
                <a16:creationId xmlns:a16="http://schemas.microsoft.com/office/drawing/2014/main" id="{D2544FBB-D22F-4A6C-D961-F485784D762E}"/>
              </a:ext>
            </a:extLst>
          </p:cNvPr>
          <p:cNvSpPr>
            <a:spLocks noGrp="1"/>
          </p:cNvSpPr>
          <p:nvPr>
            <p:ph type="subTitle" idx="1"/>
          </p:nvPr>
        </p:nvSpPr>
        <p:spPr/>
        <p:txBody>
          <a:bodyPr/>
          <a:lstStyle/>
          <a:p>
            <a:pPr marL="457200" indent="-457200">
              <a:buAutoNum type="arabicParenBoth"/>
            </a:pPr>
            <a:r>
              <a:rPr lang="en-US" dirty="0"/>
              <a:t>Teaching Tracks</a:t>
            </a:r>
          </a:p>
          <a:p>
            <a:pPr marL="457200" indent="-457200">
              <a:buAutoNum type="arabicParenBoth"/>
            </a:pPr>
            <a:r>
              <a:rPr lang="en-US" dirty="0"/>
              <a:t>Middle Tracks</a:t>
            </a:r>
          </a:p>
          <a:p>
            <a:pPr marL="457200" indent="-457200">
              <a:buAutoNum type="arabicParenBoth"/>
            </a:pPr>
            <a:r>
              <a:rPr lang="en-US" dirty="0"/>
              <a:t>Research Track</a:t>
            </a:r>
          </a:p>
        </p:txBody>
      </p:sp>
    </p:spTree>
    <p:extLst>
      <p:ext uri="{BB962C8B-B14F-4D97-AF65-F5344CB8AC3E}">
        <p14:creationId xmlns:p14="http://schemas.microsoft.com/office/powerpoint/2010/main" val="1734902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F819-A8C3-16E1-6356-E7A24D5A8536}"/>
              </a:ext>
            </a:extLst>
          </p:cNvPr>
          <p:cNvSpPr>
            <a:spLocks noGrp="1"/>
          </p:cNvSpPr>
          <p:nvPr>
            <p:ph type="title"/>
          </p:nvPr>
        </p:nvSpPr>
        <p:spPr/>
        <p:txBody>
          <a:bodyPr/>
          <a:lstStyle/>
          <a:p>
            <a:r>
              <a:rPr lang="en-US" dirty="0"/>
              <a:t>The Teaching Track</a:t>
            </a:r>
          </a:p>
        </p:txBody>
      </p:sp>
      <p:sp>
        <p:nvSpPr>
          <p:cNvPr id="3" name="Content Placeholder 2">
            <a:extLst>
              <a:ext uri="{FF2B5EF4-FFF2-40B4-BE49-F238E27FC236}">
                <a16:creationId xmlns:a16="http://schemas.microsoft.com/office/drawing/2014/main" id="{1CF5F16E-68EE-C031-5C77-6753BC053F6B}"/>
              </a:ext>
            </a:extLst>
          </p:cNvPr>
          <p:cNvSpPr>
            <a:spLocks noGrp="1"/>
          </p:cNvSpPr>
          <p:nvPr>
            <p:ph idx="1"/>
          </p:nvPr>
        </p:nvSpPr>
        <p:spPr>
          <a:xfrm>
            <a:off x="514473" y="1593694"/>
            <a:ext cx="11096279" cy="4764576"/>
          </a:xfrm>
        </p:spPr>
        <p:txBody>
          <a:bodyPr>
            <a:normAutofit fontScale="92500" lnSpcReduction="10000"/>
          </a:bodyPr>
          <a:lstStyle/>
          <a:p>
            <a:r>
              <a:rPr lang="en-US" dirty="0"/>
              <a:t>The teaching track at 4 year colleges, these days, still requires at least a bit of research to get hired and tenure, although teaching skills (SEIs) and service play a large role in tenure and promotion at such schools. </a:t>
            </a:r>
          </a:p>
          <a:p>
            <a:r>
              <a:rPr lang="en-US" dirty="0"/>
              <a:t>For this track, the topic(s) that you choose should be publishable in a “C” or better journal and should generally be accessible and related to a field that you want to teach courses in—and in which courses actually are taught.</a:t>
            </a:r>
          </a:p>
          <a:p>
            <a:r>
              <a:rPr lang="en-US" dirty="0"/>
              <a:t>Examples of jobs in which teaching is central to one’s career and research less so include liberal arts colleges (many of which are in trouble these days from declining enrollments) and regional campuses of state universities.  </a:t>
            </a:r>
          </a:p>
          <a:p>
            <a:r>
              <a:rPr lang="en-US" dirty="0"/>
              <a:t>These are the most common places that graduates start their career in. </a:t>
            </a:r>
          </a:p>
          <a:p>
            <a:r>
              <a:rPr lang="en-US" dirty="0"/>
              <a:t>When you interview such schools do not be immodest about your teaching skills, but you may be so about your research </a:t>
            </a:r>
          </a:p>
        </p:txBody>
      </p:sp>
    </p:spTree>
    <p:extLst>
      <p:ext uri="{BB962C8B-B14F-4D97-AF65-F5344CB8AC3E}">
        <p14:creationId xmlns:p14="http://schemas.microsoft.com/office/powerpoint/2010/main" val="3810406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0DC4A-6CFE-C8FE-929C-C8907036FB11}"/>
              </a:ext>
            </a:extLst>
          </p:cNvPr>
          <p:cNvSpPr>
            <a:spLocks noGrp="1"/>
          </p:cNvSpPr>
          <p:nvPr>
            <p:ph type="title"/>
          </p:nvPr>
        </p:nvSpPr>
        <p:spPr/>
        <p:txBody>
          <a:bodyPr/>
          <a:lstStyle/>
          <a:p>
            <a:r>
              <a:rPr lang="en-US" dirty="0"/>
              <a:t>The Teaching Track</a:t>
            </a:r>
          </a:p>
        </p:txBody>
      </p:sp>
      <p:sp>
        <p:nvSpPr>
          <p:cNvPr id="3" name="Content Placeholder 2">
            <a:extLst>
              <a:ext uri="{FF2B5EF4-FFF2-40B4-BE49-F238E27FC236}">
                <a16:creationId xmlns:a16="http://schemas.microsoft.com/office/drawing/2014/main" id="{E31F7C62-391A-54AC-DEEC-3896C29BE715}"/>
              </a:ext>
            </a:extLst>
          </p:cNvPr>
          <p:cNvSpPr>
            <a:spLocks noGrp="1"/>
          </p:cNvSpPr>
          <p:nvPr>
            <p:ph idx="1"/>
          </p:nvPr>
        </p:nvSpPr>
        <p:spPr>
          <a:xfrm>
            <a:off x="838200" y="1495646"/>
            <a:ext cx="10857614" cy="4912241"/>
          </a:xfrm>
        </p:spPr>
        <p:txBody>
          <a:bodyPr>
            <a:normAutofit lnSpcReduction="10000"/>
          </a:bodyPr>
          <a:lstStyle/>
          <a:p>
            <a:r>
              <a:rPr lang="en-US" dirty="0"/>
              <a:t>Dissertation topics of interest to vary to some extent with the teaching fields that they are trying to cover (as true of the other tracks as well)</a:t>
            </a:r>
          </a:p>
          <a:p>
            <a:r>
              <a:rPr lang="en-US" dirty="0"/>
              <a:t>But you have a bit more freedom to choose topics that are a bit out of the mainstream as part of your dissertation for this track, as long as most of it (and your other research)  is of a variety that will make you a better teacher for the courses that they need to have taught.</a:t>
            </a:r>
          </a:p>
          <a:p>
            <a:r>
              <a:rPr lang="en-US" dirty="0"/>
              <a:t>For one of my on campus interviews at a liberal arts college I had to present a bit of my research to a room full of professors and students, both of whom had to be pleased to get a job offer.</a:t>
            </a:r>
          </a:p>
          <a:p>
            <a:r>
              <a:rPr lang="en-US" dirty="0"/>
              <a:t>Other teaching track jobs at Junior Colleges and as teaching faculty at research oriented universities exist, and also tend to place little or no weight on research.</a:t>
            </a:r>
          </a:p>
          <a:p>
            <a:endParaRPr lang="en-US" dirty="0"/>
          </a:p>
          <a:p>
            <a:endParaRPr lang="en-US" dirty="0"/>
          </a:p>
        </p:txBody>
      </p:sp>
    </p:spTree>
    <p:extLst>
      <p:ext uri="{BB962C8B-B14F-4D97-AF65-F5344CB8AC3E}">
        <p14:creationId xmlns:p14="http://schemas.microsoft.com/office/powerpoint/2010/main" val="856814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81642-740C-8EBE-044A-FB3B611BF4CF}"/>
              </a:ext>
            </a:extLst>
          </p:cNvPr>
          <p:cNvSpPr>
            <a:spLocks noGrp="1"/>
          </p:cNvSpPr>
          <p:nvPr>
            <p:ph type="title"/>
          </p:nvPr>
        </p:nvSpPr>
        <p:spPr/>
        <p:txBody>
          <a:bodyPr/>
          <a:lstStyle/>
          <a:p>
            <a:r>
              <a:rPr lang="en-US" dirty="0"/>
              <a:t>The Intermediate Track</a:t>
            </a:r>
          </a:p>
        </p:txBody>
      </p:sp>
      <p:sp>
        <p:nvSpPr>
          <p:cNvPr id="3" name="Content Placeholder 2">
            <a:extLst>
              <a:ext uri="{FF2B5EF4-FFF2-40B4-BE49-F238E27FC236}">
                <a16:creationId xmlns:a16="http://schemas.microsoft.com/office/drawing/2014/main" id="{77D00989-8EBC-ED7A-927E-03EC8B4646AD}"/>
              </a:ext>
            </a:extLst>
          </p:cNvPr>
          <p:cNvSpPr>
            <a:spLocks noGrp="1"/>
          </p:cNvSpPr>
          <p:nvPr>
            <p:ph idx="1"/>
          </p:nvPr>
        </p:nvSpPr>
        <p:spPr>
          <a:xfrm>
            <a:off x="838200" y="1516912"/>
            <a:ext cx="10744200" cy="4919330"/>
          </a:xfrm>
        </p:spPr>
        <p:txBody>
          <a:bodyPr/>
          <a:lstStyle/>
          <a:p>
            <a:r>
              <a:rPr lang="en-US" dirty="0"/>
              <a:t>For the intermediate track, both research and teaching skills are of interest to those doing the hiring.</a:t>
            </a:r>
          </a:p>
          <a:p>
            <a:r>
              <a:rPr lang="en-US" dirty="0"/>
              <a:t>In this case, essentially all of your dissertation chapters should be published in “C” or better journals BEFORE your hit the job market.</a:t>
            </a:r>
          </a:p>
          <a:p>
            <a:r>
              <a:rPr lang="en-US" dirty="0"/>
              <a:t>Those publications will be the best signal that prospective hiring committees can use to assess your skills at and interest in research.</a:t>
            </a:r>
          </a:p>
          <a:p>
            <a:r>
              <a:rPr lang="en-US" dirty="0"/>
              <a:t>The individual chapters should demonstrate a command of the subject area in which they need classes taught, but it is usually more important that the be published (or forthcoming) than that they exactly fit the courses that they need taught.</a:t>
            </a:r>
          </a:p>
        </p:txBody>
      </p:sp>
    </p:spTree>
    <p:extLst>
      <p:ext uri="{BB962C8B-B14F-4D97-AF65-F5344CB8AC3E}">
        <p14:creationId xmlns:p14="http://schemas.microsoft.com/office/powerpoint/2010/main" val="3387155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145A-DFB5-49BF-D61B-351C3518EDD4}"/>
              </a:ext>
            </a:extLst>
          </p:cNvPr>
          <p:cNvSpPr>
            <a:spLocks noGrp="1"/>
          </p:cNvSpPr>
          <p:nvPr>
            <p:ph type="title"/>
          </p:nvPr>
        </p:nvSpPr>
        <p:spPr/>
        <p:txBody>
          <a:bodyPr/>
          <a:lstStyle/>
          <a:p>
            <a:r>
              <a:rPr lang="en-US" dirty="0"/>
              <a:t>The Intermediate Track</a:t>
            </a:r>
          </a:p>
        </p:txBody>
      </p:sp>
      <p:sp>
        <p:nvSpPr>
          <p:cNvPr id="3" name="Content Placeholder 2">
            <a:extLst>
              <a:ext uri="{FF2B5EF4-FFF2-40B4-BE49-F238E27FC236}">
                <a16:creationId xmlns:a16="http://schemas.microsoft.com/office/drawing/2014/main" id="{296B093E-9666-019E-5726-38507B543CAD}"/>
              </a:ext>
            </a:extLst>
          </p:cNvPr>
          <p:cNvSpPr>
            <a:spLocks noGrp="1"/>
          </p:cNvSpPr>
          <p:nvPr>
            <p:ph idx="1"/>
          </p:nvPr>
        </p:nvSpPr>
        <p:spPr>
          <a:xfrm>
            <a:off x="838200" y="1431852"/>
            <a:ext cx="10822172" cy="5061024"/>
          </a:xfrm>
        </p:spPr>
        <p:txBody>
          <a:bodyPr>
            <a:normAutofit fontScale="77500" lnSpcReduction="20000"/>
          </a:bodyPr>
          <a:lstStyle/>
          <a:p>
            <a:r>
              <a:rPr lang="en-US" dirty="0"/>
              <a:t>Research topics, thus, should be adopted with publication in “C” or preferably better journals in mind. </a:t>
            </a:r>
          </a:p>
          <a:p>
            <a:r>
              <a:rPr lang="en-US" dirty="0"/>
              <a:t>For this, you should consult with your advisor, who should have significant experience publishing in the area that you want to focus on. </a:t>
            </a:r>
          </a:p>
          <a:p>
            <a:r>
              <a:rPr lang="en-US" dirty="0"/>
              <a:t>(Very few students have a good intuition about this, for most students it takes a lot of practice to understand what journal editors and reviewers are looking for.)</a:t>
            </a:r>
          </a:p>
          <a:p>
            <a:r>
              <a:rPr lang="en-US" dirty="0"/>
              <a:t>I generally suggest writing a series of papers in a related area, because this reduces the amount of the literature that you have to master.</a:t>
            </a:r>
          </a:p>
          <a:p>
            <a:r>
              <a:rPr lang="en-US" dirty="0"/>
              <a:t>The topic chosen should be one that universities offer undergraduate and graduate courses in or which would help to deepen such a course in related areas.</a:t>
            </a:r>
          </a:p>
          <a:p>
            <a:r>
              <a:rPr lang="en-US" dirty="0"/>
              <a:t>It should also be an area that you are interested in, since you’ll probably be working in it for several years.  But, again, it  is most important that it generate publishable papers.</a:t>
            </a:r>
          </a:p>
          <a:p>
            <a:r>
              <a:rPr lang="en-US" dirty="0"/>
              <a:t>Again your dissertation committee should be consulted about this. </a:t>
            </a:r>
          </a:p>
          <a:p>
            <a:r>
              <a:rPr lang="en-US" dirty="0"/>
              <a:t>As a hedge, one of those papers might be “teachable” in the sense that it would add more or less directly to teaching a specific undergraduate course.</a:t>
            </a:r>
          </a:p>
        </p:txBody>
      </p:sp>
    </p:spTree>
    <p:extLst>
      <p:ext uri="{BB962C8B-B14F-4D97-AF65-F5344CB8AC3E}">
        <p14:creationId xmlns:p14="http://schemas.microsoft.com/office/powerpoint/2010/main" val="319675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6F6F-6F8C-79E7-182E-819640506DB6}"/>
              </a:ext>
            </a:extLst>
          </p:cNvPr>
          <p:cNvSpPr>
            <a:spLocks noGrp="1"/>
          </p:cNvSpPr>
          <p:nvPr>
            <p:ph type="title"/>
          </p:nvPr>
        </p:nvSpPr>
        <p:spPr/>
        <p:txBody>
          <a:bodyPr/>
          <a:lstStyle/>
          <a:p>
            <a:r>
              <a:rPr lang="en-US" dirty="0"/>
              <a:t>The Research Track</a:t>
            </a:r>
          </a:p>
        </p:txBody>
      </p:sp>
      <p:sp>
        <p:nvSpPr>
          <p:cNvPr id="3" name="Content Placeholder 2">
            <a:extLst>
              <a:ext uri="{FF2B5EF4-FFF2-40B4-BE49-F238E27FC236}">
                <a16:creationId xmlns:a16="http://schemas.microsoft.com/office/drawing/2014/main" id="{C7D55F5A-0432-B0CE-165C-2BFCDB05C705}"/>
              </a:ext>
            </a:extLst>
          </p:cNvPr>
          <p:cNvSpPr>
            <a:spLocks noGrp="1"/>
          </p:cNvSpPr>
          <p:nvPr>
            <p:ph idx="1"/>
          </p:nvPr>
        </p:nvSpPr>
        <p:spPr>
          <a:xfrm>
            <a:off x="838200" y="1623237"/>
            <a:ext cx="10515600" cy="4989511"/>
          </a:xfrm>
        </p:spPr>
        <p:txBody>
          <a:bodyPr>
            <a:normAutofit fontScale="85000" lnSpcReduction="20000"/>
          </a:bodyPr>
          <a:lstStyle/>
          <a:p>
            <a:r>
              <a:rPr lang="en-US" dirty="0"/>
              <a:t>The research track is the most difficult to get a job in from WVU or similarly ranked universities.</a:t>
            </a:r>
          </a:p>
          <a:p>
            <a:r>
              <a:rPr lang="en-US" dirty="0"/>
              <a:t>To get a job in a department that values research more than other aspects of careers in academia is tough even for graduates of top 50 departments.</a:t>
            </a:r>
          </a:p>
          <a:p>
            <a:r>
              <a:rPr lang="en-US" dirty="0"/>
              <a:t>To do so, you’ll need to publish in “B” or better journals—both from your dissertation and in other research.  Ideally, you would have an “A” or “A+” publication BEFORE you hit the job market.  Generally “more is better.”</a:t>
            </a:r>
          </a:p>
          <a:p>
            <a:r>
              <a:rPr lang="en-US" dirty="0"/>
              <a:t>This is not easy and even experienced researchers struggle to make this happen.  </a:t>
            </a:r>
          </a:p>
          <a:p>
            <a:r>
              <a:rPr lang="en-US" dirty="0"/>
              <a:t>But it is not impossible, and a paper that fails to make it in a n “A” journal may make it into a very good “B” journal and be taken seriously by the departments in which you are seeking jobs.</a:t>
            </a:r>
          </a:p>
          <a:p>
            <a:r>
              <a:rPr lang="en-US" dirty="0"/>
              <a:t>Again, though, departments need courses to be taught and so your research should signal prospective departments that you are knowledgeable in the fields that they need taught—in this case, so that you might teach a graduate course in the fields that they need to cover.</a:t>
            </a:r>
          </a:p>
        </p:txBody>
      </p:sp>
    </p:spTree>
    <p:extLst>
      <p:ext uri="{BB962C8B-B14F-4D97-AF65-F5344CB8AC3E}">
        <p14:creationId xmlns:p14="http://schemas.microsoft.com/office/powerpoint/2010/main" val="133522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DB4FD-A30D-B74F-9890-92C4CC32B631}"/>
              </a:ext>
            </a:extLst>
          </p:cNvPr>
          <p:cNvSpPr>
            <a:spLocks noGrp="1"/>
          </p:cNvSpPr>
          <p:nvPr>
            <p:ph type="title"/>
          </p:nvPr>
        </p:nvSpPr>
        <p:spPr/>
        <p:txBody>
          <a:bodyPr/>
          <a:lstStyle/>
          <a:p>
            <a:r>
              <a:rPr lang="en-US" dirty="0"/>
              <a:t>The Research Track</a:t>
            </a:r>
          </a:p>
        </p:txBody>
      </p:sp>
      <p:sp>
        <p:nvSpPr>
          <p:cNvPr id="3" name="Content Placeholder 2">
            <a:extLst>
              <a:ext uri="{FF2B5EF4-FFF2-40B4-BE49-F238E27FC236}">
                <a16:creationId xmlns:a16="http://schemas.microsoft.com/office/drawing/2014/main" id="{358E3E30-7613-22D3-C177-0274F7722DA9}"/>
              </a:ext>
            </a:extLst>
          </p:cNvPr>
          <p:cNvSpPr>
            <a:spLocks noGrp="1"/>
          </p:cNvSpPr>
          <p:nvPr>
            <p:ph idx="1"/>
          </p:nvPr>
        </p:nvSpPr>
        <p:spPr/>
        <p:txBody>
          <a:bodyPr/>
          <a:lstStyle/>
          <a:p>
            <a:r>
              <a:rPr lang="en-US" dirty="0"/>
              <a:t>Often the best way to get an “A” publication is to become a coauthor with members of you dissertation committee.</a:t>
            </a:r>
          </a:p>
          <a:p>
            <a:r>
              <a:rPr lang="en-US" dirty="0"/>
              <a:t>Your value added on such projects is often what might be called “</a:t>
            </a:r>
            <a:r>
              <a:rPr lang="en-US" dirty="0" err="1"/>
              <a:t>skut</a:t>
            </a:r>
            <a:r>
              <a:rPr lang="en-US" dirty="0"/>
              <a:t> work” meaning time intensive work putting data sets together and doing a good deal of the estimation and preparation of tables.</a:t>
            </a:r>
          </a:p>
          <a:p>
            <a:r>
              <a:rPr lang="en-US" dirty="0"/>
              <a:t>Much of the writing (and suggestions for data and estimation methods) will come from your senior coauthor.</a:t>
            </a:r>
          </a:p>
          <a:p>
            <a:r>
              <a:rPr lang="en-US" dirty="0"/>
              <a:t>These days it matters less that you write a solo piece during your dissertation phase, although that is still a bit valued by some departments.</a:t>
            </a:r>
          </a:p>
        </p:txBody>
      </p:sp>
    </p:spTree>
    <p:extLst>
      <p:ext uri="{BB962C8B-B14F-4D97-AF65-F5344CB8AC3E}">
        <p14:creationId xmlns:p14="http://schemas.microsoft.com/office/powerpoint/2010/main" val="3337796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DA65-7C90-0ED2-6DA5-1A5B6462E9F7}"/>
              </a:ext>
            </a:extLst>
          </p:cNvPr>
          <p:cNvSpPr>
            <a:spLocks noGrp="1"/>
          </p:cNvSpPr>
          <p:nvPr>
            <p:ph type="title"/>
          </p:nvPr>
        </p:nvSpPr>
        <p:spPr/>
        <p:txBody>
          <a:bodyPr/>
          <a:lstStyle/>
          <a:p>
            <a:r>
              <a:rPr lang="en-US" dirty="0"/>
              <a:t>Choosing Dissertation Topics and Career Path</a:t>
            </a:r>
          </a:p>
        </p:txBody>
      </p:sp>
      <p:sp>
        <p:nvSpPr>
          <p:cNvPr id="3" name="Content Placeholder 2">
            <a:extLst>
              <a:ext uri="{FF2B5EF4-FFF2-40B4-BE49-F238E27FC236}">
                <a16:creationId xmlns:a16="http://schemas.microsoft.com/office/drawing/2014/main" id="{F1F4030F-D565-0862-4037-9101DB940EDB}"/>
              </a:ext>
            </a:extLst>
          </p:cNvPr>
          <p:cNvSpPr>
            <a:spLocks noGrp="1"/>
          </p:cNvSpPr>
          <p:nvPr>
            <p:ph idx="1"/>
          </p:nvPr>
        </p:nvSpPr>
        <p:spPr/>
        <p:txBody>
          <a:bodyPr>
            <a:normAutofit fontScale="92500" lnSpcReduction="10000"/>
          </a:bodyPr>
          <a:lstStyle/>
          <a:p>
            <a:r>
              <a:rPr lang="en-US" dirty="0"/>
              <a:t>The point of all this is to think seriously about your dissertation. Don’t think of it as simply jumping through another hoop to graduate. </a:t>
            </a:r>
          </a:p>
          <a:p>
            <a:r>
              <a:rPr lang="en-US" dirty="0"/>
              <a:t>You should do this because the choice of a dissertation will have a significant effect on your future career—much more than your grades in  graduate or undergraduate courses.</a:t>
            </a:r>
          </a:p>
          <a:p>
            <a:r>
              <a:rPr lang="en-US" dirty="0"/>
              <a:t>It is NOT just a “hoop” that students have to jump through but a major signal to prospective employers of your interests, skills, and potential.</a:t>
            </a:r>
          </a:p>
          <a:p>
            <a:endParaRPr lang="en-US" dirty="0"/>
          </a:p>
          <a:p>
            <a:r>
              <a:rPr lang="en-US" dirty="0"/>
              <a:t>Other things influence your job prospects as well—such as teaching evaluations and prizes—and the networks of your dissertation committee, but none is really as important as your dissertation.</a:t>
            </a:r>
          </a:p>
        </p:txBody>
      </p:sp>
    </p:spTree>
    <p:extLst>
      <p:ext uri="{BB962C8B-B14F-4D97-AF65-F5344CB8AC3E}">
        <p14:creationId xmlns:p14="http://schemas.microsoft.com/office/powerpoint/2010/main" val="210634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DCA94-EAED-6111-DBCB-05728244A2DD}"/>
              </a:ext>
            </a:extLst>
          </p:cNvPr>
          <p:cNvSpPr>
            <a:spLocks noGrp="1"/>
          </p:cNvSpPr>
          <p:nvPr>
            <p:ph type="title"/>
          </p:nvPr>
        </p:nvSpPr>
        <p:spPr>
          <a:xfrm>
            <a:off x="838200" y="365125"/>
            <a:ext cx="10515600" cy="960401"/>
          </a:xfrm>
        </p:spPr>
        <p:txBody>
          <a:bodyPr/>
          <a:lstStyle/>
          <a:p>
            <a:r>
              <a:rPr lang="en-US" dirty="0"/>
              <a:t>Non-Academic Careers</a:t>
            </a:r>
          </a:p>
        </p:txBody>
      </p:sp>
      <p:sp>
        <p:nvSpPr>
          <p:cNvPr id="3" name="Content Placeholder 2">
            <a:extLst>
              <a:ext uri="{FF2B5EF4-FFF2-40B4-BE49-F238E27FC236}">
                <a16:creationId xmlns:a16="http://schemas.microsoft.com/office/drawing/2014/main" id="{43238DBC-48AD-313B-6CE4-80D3FEA844F8}"/>
              </a:ext>
            </a:extLst>
          </p:cNvPr>
          <p:cNvSpPr>
            <a:spLocks noGrp="1"/>
          </p:cNvSpPr>
          <p:nvPr>
            <p:ph idx="1"/>
          </p:nvPr>
        </p:nvSpPr>
        <p:spPr>
          <a:xfrm>
            <a:off x="838200" y="1325526"/>
            <a:ext cx="10515600" cy="5273747"/>
          </a:xfrm>
        </p:spPr>
        <p:txBody>
          <a:bodyPr>
            <a:normAutofit fontScale="92500" lnSpcReduction="10000"/>
          </a:bodyPr>
          <a:lstStyle/>
          <a:p>
            <a:r>
              <a:rPr lang="en-US" dirty="0"/>
              <a:t>Efforts to find non-academic jobs are usually similar to those required for research jobs in academia.</a:t>
            </a:r>
          </a:p>
          <a:p>
            <a:r>
              <a:rPr lang="en-US" dirty="0"/>
              <a:t>Consulting firms and government jobs are interested in your applied econometric skills and also whether you know anything about the types of problems that they would like you to work on.</a:t>
            </a:r>
          </a:p>
          <a:p>
            <a:r>
              <a:rPr lang="en-US" dirty="0"/>
              <a:t>Once you land such a job, there is a sense in which you are under less pressure to publish, but you are still supposed to contribute.</a:t>
            </a:r>
          </a:p>
          <a:p>
            <a:endParaRPr lang="en-US" dirty="0"/>
          </a:p>
          <a:p>
            <a:r>
              <a:rPr lang="en-US" dirty="0"/>
              <a:t>Jobs at think tanks are interested in your communication skills and ideological orientation at least as much or more than your research skills.</a:t>
            </a:r>
          </a:p>
          <a:p>
            <a:endParaRPr lang="en-US" dirty="0"/>
          </a:p>
          <a:p>
            <a:r>
              <a:rPr lang="en-US" dirty="0"/>
              <a:t>In both cases, dissertation topics and methods will be important signals for prospective employers.</a:t>
            </a:r>
          </a:p>
          <a:p>
            <a:endParaRPr lang="en-US" dirty="0"/>
          </a:p>
        </p:txBody>
      </p:sp>
    </p:spTree>
    <p:extLst>
      <p:ext uri="{BB962C8B-B14F-4D97-AF65-F5344CB8AC3E}">
        <p14:creationId xmlns:p14="http://schemas.microsoft.com/office/powerpoint/2010/main" val="2864589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1249</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Choosing a Dissertation Topic with Career Paths in Mind</vt:lpstr>
      <vt:lpstr>The Teaching Track</vt:lpstr>
      <vt:lpstr>The Teaching Track</vt:lpstr>
      <vt:lpstr>The Intermediate Track</vt:lpstr>
      <vt:lpstr>The Intermediate Track</vt:lpstr>
      <vt:lpstr>The Research Track</vt:lpstr>
      <vt:lpstr>The Research Track</vt:lpstr>
      <vt:lpstr>Choosing Dissertation Topics and Career Path</vt:lpstr>
      <vt:lpstr>Non-Academic Careers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Choosing a Dissertation Topic with Career Paths in Mind</dc:title>
  <dc:creator>Roger Congleton</dc:creator>
  <cp:lastModifiedBy>Roger Congleton</cp:lastModifiedBy>
  <cp:revision>3</cp:revision>
  <dcterms:created xsi:type="dcterms:W3CDTF">2022-07-29T09:11:43Z</dcterms:created>
  <dcterms:modified xsi:type="dcterms:W3CDTF">2024-03-22T16:44:27Z</dcterms:modified>
</cp:coreProperties>
</file>