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5" autoAdjust="0"/>
    <p:restoredTop sz="94660"/>
  </p:normalViewPr>
  <p:slideViewPr>
    <p:cSldViewPr snapToGrid="0">
      <p:cViewPr varScale="1">
        <p:scale>
          <a:sx n="81" d="100"/>
          <a:sy n="81" d="100"/>
        </p:scale>
        <p:origin x="126"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oger\OneDrive\Data\Post%20secondary%20enrollments%20I960%20-%202021%20tabn302.1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Data\Number%20of%20faculty%20post%20secondary%20(digest%202922(%20tabn315.1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Data\average%20faculty%20salaries%20time%20series%20tabn316.10.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Highschool Graduates and College Enrollments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9.9192780522093973E-2"/>
          <c:y val="0.1164210592733262"/>
          <c:w val="0.84337971969529657"/>
          <c:h val="0.63800168412868574"/>
        </c:manualLayout>
      </c:layout>
      <c:lineChart>
        <c:grouping val="standard"/>
        <c:varyColors val="0"/>
        <c:ser>
          <c:idx val="0"/>
          <c:order val="0"/>
          <c:tx>
            <c:v>Recent Graduates (6 years)</c:v>
          </c:tx>
          <c:spPr>
            <a:ln w="31750" cap="rnd">
              <a:solidFill>
                <a:schemeClr val="accent6"/>
              </a:solidFill>
              <a:round/>
            </a:ln>
            <a:effectLst/>
          </c:spPr>
          <c:marker>
            <c:symbol val="none"/>
          </c:marker>
          <c:cat>
            <c:numRef>
              <c:f>'Digest 2022 Table 302.10'!$A$17:$A$68</c:f>
              <c:numCache>
                <c:formatCode>General</c:formatCode>
                <c:ptCount val="5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numCache>
            </c:numRef>
          </c:cat>
          <c:val>
            <c:numRef>
              <c:f>'Digest 2022 Table 302.10'!$Z$20:$Z$68</c:f>
              <c:numCache>
                <c:formatCode>#,##0</c:formatCode>
                <c:ptCount val="49"/>
                <c:pt idx="0">
                  <c:v>16001.648000000001</c:v>
                </c:pt>
                <c:pt idx="1">
                  <c:v>16217.465</c:v>
                </c:pt>
                <c:pt idx="2">
                  <c:v>16569.68</c:v>
                </c:pt>
                <c:pt idx="3">
                  <c:v>17103.091</c:v>
                </c:pt>
                <c:pt idx="4">
                  <c:v>17598.343000000001</c:v>
                </c:pt>
                <c:pt idx="5">
                  <c:v>17941.012000000002</c:v>
                </c:pt>
                <c:pt idx="6">
                  <c:v>18169.523000000001</c:v>
                </c:pt>
                <c:pt idx="7">
                  <c:v>18435.78</c:v>
                </c:pt>
                <c:pt idx="8">
                  <c:v>18634.214</c:v>
                </c:pt>
                <c:pt idx="9">
                  <c:v>18735.674999999999</c:v>
                </c:pt>
                <c:pt idx="10">
                  <c:v>18722.188999999998</c:v>
                </c:pt>
                <c:pt idx="11">
                  <c:v>18593.427</c:v>
                </c:pt>
                <c:pt idx="12">
                  <c:v>18707.675999999999</c:v>
                </c:pt>
                <c:pt idx="13">
                  <c:v>18529.254999999997</c:v>
                </c:pt>
                <c:pt idx="14">
                  <c:v>18378.848999999998</c:v>
                </c:pt>
                <c:pt idx="15">
                  <c:v>17887.379000000001</c:v>
                </c:pt>
                <c:pt idx="16">
                  <c:v>17585.364000000001</c:v>
                </c:pt>
                <c:pt idx="17">
                  <c:v>17176.332000000002</c:v>
                </c:pt>
                <c:pt idx="18">
                  <c:v>16749.056</c:v>
                </c:pt>
                <c:pt idx="19">
                  <c:v>16236.519</c:v>
                </c:pt>
                <c:pt idx="20">
                  <c:v>15585.954</c:v>
                </c:pt>
                <c:pt idx="21">
                  <c:v>15193.42</c:v>
                </c:pt>
                <c:pt idx="22">
                  <c:v>14804.296</c:v>
                </c:pt>
                <c:pt idx="23">
                  <c:v>14499.619000000001</c:v>
                </c:pt>
                <c:pt idx="24">
                  <c:v>14343.849000000002</c:v>
                </c:pt>
                <c:pt idx="25">
                  <c:v>14493.029</c:v>
                </c:pt>
                <c:pt idx="26">
                  <c:v>14790.960000000001</c:v>
                </c:pt>
                <c:pt idx="27">
                  <c:v>15284.027</c:v>
                </c:pt>
                <c:pt idx="28">
                  <c:v>15697.017</c:v>
                </c:pt>
                <c:pt idx="29">
                  <c:v>16251.383999999998</c:v>
                </c:pt>
                <c:pt idx="30">
                  <c:v>16489.702000000001</c:v>
                </c:pt>
                <c:pt idx="31">
                  <c:v>16439.881999999998</c:v>
                </c:pt>
                <c:pt idx="32">
                  <c:v>16576.583999999999</c:v>
                </c:pt>
                <c:pt idx="33">
                  <c:v>16485.067999999999</c:v>
                </c:pt>
                <c:pt idx="34">
                  <c:v>16427.557000000001</c:v>
                </c:pt>
                <c:pt idx="35">
                  <c:v>16206.127</c:v>
                </c:pt>
                <c:pt idx="36">
                  <c:v>16141.954250000001</c:v>
                </c:pt>
                <c:pt idx="37">
                  <c:v>16547.743610000001</c:v>
                </c:pt>
                <c:pt idx="38">
                  <c:v>16902.320500000002</c:v>
                </c:pt>
                <c:pt idx="39">
                  <c:v>17162.001039999999</c:v>
                </c:pt>
                <c:pt idx="40">
                  <c:v>17570.29219</c:v>
                </c:pt>
                <c:pt idx="41">
                  <c:v>17974.076720000001</c:v>
                </c:pt>
                <c:pt idx="42">
                  <c:v>18485.34663</c:v>
                </c:pt>
                <c:pt idx="43">
                  <c:v>18507.492389999999</c:v>
                </c:pt>
                <c:pt idx="44">
                  <c:v>18224.364259999998</c:v>
                </c:pt>
                <c:pt idx="45">
                  <c:v>18251.89071</c:v>
                </c:pt>
                <c:pt idx="46">
                  <c:v>18228.110834000003</c:v>
                </c:pt>
                <c:pt idx="47">
                  <c:v>18019.1410302</c:v>
                </c:pt>
                <c:pt idx="48">
                  <c:v>18028.121142200001</c:v>
                </c:pt>
              </c:numCache>
            </c:numRef>
          </c:val>
          <c:smooth val="0"/>
          <c:extLst>
            <c:ext xmlns:c16="http://schemas.microsoft.com/office/drawing/2014/chart" uri="{C3380CC4-5D6E-409C-BE32-E72D297353CC}">
              <c16:uniqueId val="{00000000-A418-4338-8A23-3C48C8E5634E}"/>
            </c:ext>
          </c:extLst>
        </c:ser>
        <c:ser>
          <c:idx val="1"/>
          <c:order val="1"/>
          <c:tx>
            <c:v>4 Year College Enrollment</c:v>
          </c:tx>
          <c:spPr>
            <a:ln w="31750" cap="rnd">
              <a:solidFill>
                <a:schemeClr val="accent2"/>
              </a:solidFill>
              <a:round/>
            </a:ln>
            <a:effectLst/>
          </c:spPr>
          <c:marker>
            <c:symbol val="none"/>
          </c:marker>
          <c:cat>
            <c:numRef>
              <c:f>'Digest 2022 Table 302.10'!$A$17:$A$68</c:f>
              <c:numCache>
                <c:formatCode>General</c:formatCode>
                <c:ptCount val="5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numCache>
            </c:numRef>
          </c:cat>
          <c:val>
            <c:numRef>
              <c:f>'Digest 2022 Table 302.10'!$AA$20:$AA$68</c:f>
              <c:numCache>
                <c:formatCode>0.00</c:formatCode>
                <c:ptCount val="49"/>
                <c:pt idx="0">
                  <c:v>4512.7117668499886</c:v>
                </c:pt>
                <c:pt idx="1">
                  <c:v>5188.8062678649485</c:v>
                </c:pt>
                <c:pt idx="2">
                  <c:v>5231.5378225629902</c:v>
                </c:pt>
                <c:pt idx="3">
                  <c:v>5773.9444179687962</c:v>
                </c:pt>
                <c:pt idx="4">
                  <c:v>5538.9648399345451</c:v>
                </c:pt>
                <c:pt idx="5">
                  <c:v>5561.5776632182933</c:v>
                </c:pt>
                <c:pt idx="6">
                  <c:v>5508.9395875446053</c:v>
                </c:pt>
                <c:pt idx="7">
                  <c:v>5565.0352297692689</c:v>
                </c:pt>
                <c:pt idx="8">
                  <c:v>6155.1062208726316</c:v>
                </c:pt>
                <c:pt idx="9">
                  <c:v>5887.5189201508347</c:v>
                </c:pt>
                <c:pt idx="10">
                  <c:v>6568.4454284136045</c:v>
                </c:pt>
                <c:pt idx="11">
                  <c:v>6223.3618994820017</c:v>
                </c:pt>
                <c:pt idx="12">
                  <c:v>7016.0997106480572</c:v>
                </c:pt>
                <c:pt idx="13">
                  <c:v>6411.2738467139061</c:v>
                </c:pt>
                <c:pt idx="14">
                  <c:v>6432.9274720264993</c:v>
                </c:pt>
                <c:pt idx="15">
                  <c:v>6854.3801420572509</c:v>
                </c:pt>
                <c:pt idx="16">
                  <c:v>6764.2867729999307</c:v>
                </c:pt>
                <c:pt idx="17">
                  <c:v>7144.6839339602411</c:v>
                </c:pt>
                <c:pt idx="18">
                  <c:v>6755.6055323523551</c:v>
                </c:pt>
                <c:pt idx="19">
                  <c:v>6492.7477735227849</c:v>
                </c:pt>
                <c:pt idx="20">
                  <c:v>6606.0288082698034</c:v>
                </c:pt>
                <c:pt idx="21">
                  <c:v>6705.6289307394636</c:v>
                </c:pt>
                <c:pt idx="22">
                  <c:v>6392.2711539114125</c:v>
                </c:pt>
                <c:pt idx="23">
                  <c:v>6542.5237304405946</c:v>
                </c:pt>
                <c:pt idx="24">
                  <c:v>6631.2063037988382</c:v>
                </c:pt>
                <c:pt idx="25">
                  <c:v>6490.8316511978865</c:v>
                </c:pt>
                <c:pt idx="26">
                  <c:v>6405.1952698938312</c:v>
                </c:pt>
                <c:pt idx="27">
                  <c:v>7060.7765773236488</c:v>
                </c:pt>
                <c:pt idx="28">
                  <c:v>6722.0912518138311</c:v>
                </c:pt>
                <c:pt idx="29">
                  <c:v>7406.6119514582233</c:v>
                </c:pt>
                <c:pt idx="30">
                  <c:v>7503.634578203827</c:v>
                </c:pt>
                <c:pt idx="31">
                  <c:v>7968.9655787257434</c:v>
                </c:pt>
                <c:pt idx="32">
                  <c:v>7794.5722376168405</c:v>
                </c:pt>
                <c:pt idx="33">
                  <c:v>6869.8822508782032</c:v>
                </c:pt>
                <c:pt idx="34">
                  <c:v>7037.0062561800032</c:v>
                </c:pt>
                <c:pt idx="35">
                  <c:v>6632.8643845785318</c:v>
                </c:pt>
                <c:pt idx="36">
                  <c:v>7062.3280721890487</c:v>
                </c:pt>
                <c:pt idx="37">
                  <c:v>8190.0049139754474</c:v>
                </c:pt>
                <c:pt idx="38">
                  <c:v>7589.365957498293</c:v>
                </c:pt>
                <c:pt idx="39">
                  <c:v>6976.0610617046596</c:v>
                </c:pt>
                <c:pt idx="40">
                  <c:v>7964.5268444454305</c:v>
                </c:pt>
                <c:pt idx="41">
                  <c:v>8020.8953443718337</c:v>
                </c:pt>
                <c:pt idx="42">
                  <c:v>8573.9772316444069</c:v>
                </c:pt>
                <c:pt idx="43">
                  <c:v>9187.1384876389384</c:v>
                </c:pt>
                <c:pt idx="44">
                  <c:v>9165.6573433316153</c:v>
                </c:pt>
                <c:pt idx="45">
                  <c:v>8254.2889052338342</c:v>
                </c:pt>
                <c:pt idx="46">
                  <c:v>8913.0976079782886</c:v>
                </c:pt>
                <c:pt idx="47">
                  <c:v>8215.1000022500757</c:v>
                </c:pt>
                <c:pt idx="48">
                  <c:v>9251.7046324754465</c:v>
                </c:pt>
              </c:numCache>
            </c:numRef>
          </c:val>
          <c:smooth val="0"/>
          <c:extLst>
            <c:ext xmlns:c16="http://schemas.microsoft.com/office/drawing/2014/chart" uri="{C3380CC4-5D6E-409C-BE32-E72D297353CC}">
              <c16:uniqueId val="{00000001-A418-4338-8A23-3C48C8E5634E}"/>
            </c:ext>
          </c:extLst>
        </c:ser>
        <c:ser>
          <c:idx val="2"/>
          <c:order val="2"/>
          <c:tx>
            <c:v>2-Year College Enrollment</c:v>
          </c:tx>
          <c:spPr>
            <a:ln w="31750" cap="rnd">
              <a:solidFill>
                <a:schemeClr val="accent3"/>
              </a:solidFill>
              <a:round/>
            </a:ln>
            <a:effectLst/>
          </c:spPr>
          <c:marker>
            <c:symbol val="none"/>
          </c:marker>
          <c:cat>
            <c:numRef>
              <c:f>'Digest 2022 Table 302.10'!$A$17:$A$68</c:f>
              <c:numCache>
                <c:formatCode>General</c:formatCode>
                <c:ptCount val="5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numCache>
            </c:numRef>
          </c:cat>
          <c:val>
            <c:numRef>
              <c:f>'Digest 2022 Table 302.10'!$AB$20:$AB$68</c:f>
              <c:numCache>
                <c:formatCode>0.00</c:formatCode>
                <c:ptCount val="49"/>
                <c:pt idx="0">
                  <c:v>2432.5762940807444</c:v>
                </c:pt>
                <c:pt idx="1">
                  <c:v>2257.0393539128431</c:v>
                </c:pt>
                <c:pt idx="2">
                  <c:v>2880.8242040170312</c:v>
                </c:pt>
                <c:pt idx="3">
                  <c:v>2833.4563306096634</c:v>
                </c:pt>
                <c:pt idx="4">
                  <c:v>3128.3816206713382</c:v>
                </c:pt>
                <c:pt idx="5">
                  <c:v>3280.2092085527324</c:v>
                </c:pt>
                <c:pt idx="6">
                  <c:v>3282.077204695383</c:v>
                </c:pt>
                <c:pt idx="7">
                  <c:v>3977.6666521276798</c:v>
                </c:pt>
                <c:pt idx="8">
                  <c:v>3744.5610925849242</c:v>
                </c:pt>
                <c:pt idx="9">
                  <c:v>3860.9350188260669</c:v>
                </c:pt>
                <c:pt idx="10">
                  <c:v>3437.7784860252095</c:v>
                </c:pt>
                <c:pt idx="11">
                  <c:v>3900.8581219495868</c:v>
                </c:pt>
                <c:pt idx="12">
                  <c:v>3618.0666458249166</c:v>
                </c:pt>
                <c:pt idx="13">
                  <c:v>3209.5178320140531</c:v>
                </c:pt>
                <c:pt idx="14">
                  <c:v>3733.0417311963552</c:v>
                </c:pt>
                <c:pt idx="15">
                  <c:v>4009.1952232776162</c:v>
                </c:pt>
                <c:pt idx="16">
                  <c:v>4063.4114920042134</c:v>
                </c:pt>
                <c:pt idx="17">
                  <c:v>3542.1302068659215</c:v>
                </c:pt>
                <c:pt idx="18">
                  <c:v>4489.1745091244138</c:v>
                </c:pt>
                <c:pt idx="19">
                  <c:v>3872.9785898943746</c:v>
                </c:pt>
                <c:pt idx="20">
                  <c:v>3554.6740407731577</c:v>
                </c:pt>
                <c:pt idx="21">
                  <c:v>2902.0203442016891</c:v>
                </c:pt>
                <c:pt idx="22">
                  <c:v>2682.3051052329661</c:v>
                </c:pt>
                <c:pt idx="23">
                  <c:v>3566.6089847524727</c:v>
                </c:pt>
                <c:pt idx="24">
                  <c:v>3455.8749467073153</c:v>
                </c:pt>
                <c:pt idx="25">
                  <c:v>3526.7974893667324</c:v>
                </c:pt>
                <c:pt idx="26">
                  <c:v>3122.7859222883421</c:v>
                </c:pt>
                <c:pt idx="27">
                  <c:v>3052.6453286451992</c:v>
                </c:pt>
                <c:pt idx="28">
                  <c:v>3238.7278917548015</c:v>
                </c:pt>
                <c:pt idx="29">
                  <c:v>3711.5346315732436</c:v>
                </c:pt>
                <c:pt idx="30">
                  <c:v>3465.3564007353398</c:v>
                </c:pt>
                <c:pt idx="31">
                  <c:v>3792.9352567887818</c:v>
                </c:pt>
                <c:pt idx="32">
                  <c:v>3879.2794754551123</c:v>
                </c:pt>
                <c:pt idx="33">
                  <c:v>4030.9417132353115</c:v>
                </c:pt>
                <c:pt idx="34">
                  <c:v>4184.0911724802709</c:v>
                </c:pt>
                <c:pt idx="35">
                  <c:v>4965.3311116148971</c:v>
                </c:pt>
                <c:pt idx="36">
                  <c:v>4853.5682200415895</c:v>
                </c:pt>
                <c:pt idx="37">
                  <c:v>4062.8365603332709</c:v>
                </c:pt>
                <c:pt idx="38">
                  <c:v>4606.8350445576016</c:v>
                </c:pt>
                <c:pt idx="39">
                  <c:v>5261.3442924046331</c:v>
                </c:pt>
                <c:pt idx="40">
                  <c:v>4049.7376084315974</c:v>
                </c:pt>
                <c:pt idx="41">
                  <c:v>5036.5373377411606</c:v>
                </c:pt>
                <c:pt idx="42">
                  <c:v>4834.7593552857425</c:v>
                </c:pt>
                <c:pt idx="43">
                  <c:v>4120.4169969785698</c:v>
                </c:pt>
                <c:pt idx="44">
                  <c:v>3893.5130427664849</c:v>
                </c:pt>
                <c:pt idx="45">
                  <c:v>4770.0768013194083</c:v>
                </c:pt>
                <c:pt idx="46">
                  <c:v>3812.566133023739</c:v>
                </c:pt>
                <c:pt idx="47">
                  <c:v>3715.1885399661569</c:v>
                </c:pt>
                <c:pt idx="48">
                  <c:v>3282.7003196584083</c:v>
                </c:pt>
              </c:numCache>
            </c:numRef>
          </c:val>
          <c:smooth val="0"/>
          <c:extLst>
            <c:ext xmlns:c16="http://schemas.microsoft.com/office/drawing/2014/chart" uri="{C3380CC4-5D6E-409C-BE32-E72D297353CC}">
              <c16:uniqueId val="{00000002-A418-4338-8A23-3C48C8E5634E}"/>
            </c:ext>
          </c:extLst>
        </c:ser>
        <c:dLbls>
          <c:showLegendKey val="0"/>
          <c:showVal val="0"/>
          <c:showCatName val="0"/>
          <c:showSerName val="0"/>
          <c:showPercent val="0"/>
          <c:showBubbleSize val="0"/>
        </c:dLbls>
        <c:marker val="1"/>
        <c:smooth val="0"/>
        <c:axId val="372762488"/>
        <c:axId val="372763568"/>
      </c:lineChart>
      <c:lineChart>
        <c:grouping val="standard"/>
        <c:varyColors val="0"/>
        <c:ser>
          <c:idx val="3"/>
          <c:order val="3"/>
          <c:tx>
            <c:v>Percent Enrolled in College</c:v>
          </c:tx>
          <c:spPr>
            <a:ln w="31750" cap="rnd">
              <a:solidFill>
                <a:srgbClr val="7030A0"/>
              </a:solidFill>
              <a:round/>
            </a:ln>
            <a:effectLst/>
          </c:spPr>
          <c:marker>
            <c:symbol val="none"/>
          </c:marker>
          <c:val>
            <c:numRef>
              <c:f>'Digest 2022 Table 302.10'!$H$20:$H$68</c:f>
              <c:numCache>
                <c:formatCode>0.0</c:formatCode>
                <c:ptCount val="49"/>
                <c:pt idx="0">
                  <c:v>46.570621149348469</c:v>
                </c:pt>
                <c:pt idx="1">
                  <c:v>47.565402618039428</c:v>
                </c:pt>
                <c:pt idx="2">
                  <c:v>50.710105194605781</c:v>
                </c:pt>
                <c:pt idx="3">
                  <c:v>48.825732320348649</c:v>
                </c:pt>
                <c:pt idx="4">
                  <c:v>50.604856810122911</c:v>
                </c:pt>
                <c:pt idx="5">
                  <c:v>50.124120634316363</c:v>
                </c:pt>
                <c:pt idx="6">
                  <c:v>49.339656796224659</c:v>
                </c:pt>
                <c:pt idx="7">
                  <c:v>49.31895745985932</c:v>
                </c:pt>
                <c:pt idx="8">
                  <c:v>53.938683343439443</c:v>
                </c:pt>
                <c:pt idx="9">
                  <c:v>50.597308483270588</c:v>
                </c:pt>
                <c:pt idx="10">
                  <c:v>52.731656390404133</c:v>
                </c:pt>
                <c:pt idx="11">
                  <c:v>55.204842371614774</c:v>
                </c:pt>
                <c:pt idx="12">
                  <c:v>57.704198992505631</c:v>
                </c:pt>
                <c:pt idx="13">
                  <c:v>53.785532159909486</c:v>
                </c:pt>
                <c:pt idx="14">
                  <c:v>56.774082644628102</c:v>
                </c:pt>
                <c:pt idx="15">
                  <c:v>58.919050761428913</c:v>
                </c:pt>
                <c:pt idx="16">
                  <c:v>59.600157706818791</c:v>
                </c:pt>
                <c:pt idx="17">
                  <c:v>60.131525127472919</c:v>
                </c:pt>
                <c:pt idx="18">
                  <c:v>62.512896178512989</c:v>
                </c:pt>
                <c:pt idx="19">
                  <c:v>61.869911337892781</c:v>
                </c:pt>
                <c:pt idx="20">
                  <c:v>62.642996023393408</c:v>
                </c:pt>
                <c:pt idx="21">
                  <c:v>61.920057584090003</c:v>
                </c:pt>
                <c:pt idx="22">
                  <c:v>61.923266915349387</c:v>
                </c:pt>
                <c:pt idx="23">
                  <c:v>65.012977471500506</c:v>
                </c:pt>
                <c:pt idx="24">
                  <c:v>67.013996355999694</c:v>
                </c:pt>
                <c:pt idx="25">
                  <c:v>65.639195662611655</c:v>
                </c:pt>
                <c:pt idx="26">
                  <c:v>62.90133313079459</c:v>
                </c:pt>
                <c:pt idx="27">
                  <c:v>63.33057539336933</c:v>
                </c:pt>
                <c:pt idx="28">
                  <c:v>61.75684728940378</c:v>
                </c:pt>
                <c:pt idx="29">
                  <c:v>65.24360130185805</c:v>
                </c:pt>
                <c:pt idx="30">
                  <c:v>63.909459072337945</c:v>
                </c:pt>
                <c:pt idx="31">
                  <c:v>66.65902403468472</c:v>
                </c:pt>
                <c:pt idx="32">
                  <c:v>68.564988309001222</c:v>
                </c:pt>
                <c:pt idx="33">
                  <c:v>65.981510174271307</c:v>
                </c:pt>
                <c:pt idx="34">
                  <c:v>67.186734797987825</c:v>
                </c:pt>
                <c:pt idx="35">
                  <c:v>68.599260445283576</c:v>
                </c:pt>
                <c:pt idx="36">
                  <c:v>70.0765589306517</c:v>
                </c:pt>
                <c:pt idx="37">
                  <c:v>68.088173981551662</c:v>
                </c:pt>
                <c:pt idx="38">
                  <c:v>68.23312267599276</c:v>
                </c:pt>
                <c:pt idx="39">
                  <c:v>66.216083762755446</c:v>
                </c:pt>
                <c:pt idx="40">
                  <c:v>65.892523804371365</c:v>
                </c:pt>
                <c:pt idx="41">
                  <c:v>68.37331691271099</c:v>
                </c:pt>
                <c:pt idx="42">
                  <c:v>69.238922681103517</c:v>
                </c:pt>
                <c:pt idx="43">
                  <c:v>69.768667995928425</c:v>
                </c:pt>
                <c:pt idx="44">
                  <c:v>66.717102370125829</c:v>
                </c:pt>
                <c:pt idx="45">
                  <c:v>69.128162989024261</c:v>
                </c:pt>
                <c:pt idx="46">
                  <c:v>66.163977111605405</c:v>
                </c:pt>
                <c:pt idx="47">
                  <c:v>62.718748867006497</c:v>
                </c:pt>
                <c:pt idx="48">
                  <c:v>61.796185571546502</c:v>
                </c:pt>
              </c:numCache>
            </c:numRef>
          </c:val>
          <c:smooth val="0"/>
          <c:extLst>
            <c:ext xmlns:c16="http://schemas.microsoft.com/office/drawing/2014/chart" uri="{C3380CC4-5D6E-409C-BE32-E72D297353CC}">
              <c16:uniqueId val="{00000003-A418-4338-8A23-3C48C8E5634E}"/>
            </c:ext>
          </c:extLst>
        </c:ser>
        <c:dLbls>
          <c:showLegendKey val="0"/>
          <c:showVal val="0"/>
          <c:showCatName val="0"/>
          <c:showSerName val="0"/>
          <c:showPercent val="0"/>
          <c:showBubbleSize val="0"/>
        </c:dLbls>
        <c:marker val="1"/>
        <c:smooth val="0"/>
        <c:axId val="767719864"/>
        <c:axId val="767713744"/>
      </c:lineChart>
      <c:catAx>
        <c:axId val="372762488"/>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Year</a:t>
                </a:r>
              </a:p>
              <a:p>
                <a:pPr>
                  <a:defRPr/>
                </a:pPr>
                <a:endParaRPr lang="en-US"/>
              </a:p>
            </c:rich>
          </c:tx>
          <c:overlay val="0"/>
          <c:spPr>
            <a:noFill/>
            <a:ln>
              <a:noFill/>
            </a:ln>
            <a:effectLst/>
          </c:spPr>
          <c:txPr>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372763568"/>
        <c:crosses val="autoZero"/>
        <c:auto val="1"/>
        <c:lblAlgn val="ctr"/>
        <c:lblOffset val="100"/>
        <c:tickLblSkip val="5"/>
        <c:noMultiLvlLbl val="0"/>
      </c:catAx>
      <c:valAx>
        <c:axId val="37276356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Thousands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372762488"/>
        <c:crosses val="autoZero"/>
        <c:crossBetween val="between"/>
      </c:valAx>
      <c:valAx>
        <c:axId val="767713744"/>
        <c:scaling>
          <c:orientation val="minMax"/>
          <c:max val="75"/>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767719864"/>
        <c:crosses val="max"/>
        <c:crossBetween val="between"/>
      </c:valAx>
      <c:catAx>
        <c:axId val="767719864"/>
        <c:scaling>
          <c:orientation val="minMax"/>
        </c:scaling>
        <c:delete val="1"/>
        <c:axPos val="b"/>
        <c:majorTickMark val="out"/>
        <c:minorTickMark val="none"/>
        <c:tickLblPos val="nextTo"/>
        <c:crossAx val="767713744"/>
        <c:crosses val="autoZero"/>
        <c:auto val="1"/>
        <c:lblAlgn val="ctr"/>
        <c:lblOffset val="100"/>
        <c:noMultiLvlLbl val="0"/>
      </c:catAx>
      <c:spPr>
        <a:noFill/>
        <a:ln>
          <a:noFill/>
        </a:ln>
        <a:effectLst/>
      </c:spPr>
    </c:plotArea>
    <c:legend>
      <c:legendPos val="b"/>
      <c:layout>
        <c:manualLayout>
          <c:xMode val="edge"/>
          <c:yMode val="edge"/>
          <c:x val="4.2672772765161036E-2"/>
          <c:y val="0.8516488856357205"/>
          <c:w val="0.94006823335852274"/>
          <c:h val="0.1322170175762140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Faculty Employed, </a:t>
            </a:r>
          </a:p>
          <a:p>
            <a:pPr>
              <a:defRPr b="1"/>
            </a:pPr>
            <a:r>
              <a:rPr lang="en-US" b="1"/>
              <a:t>Dept of Education</a:t>
            </a:r>
            <a:r>
              <a:rPr lang="en-US" b="1" baseline="0"/>
              <a:t> Data </a:t>
            </a:r>
            <a:endParaRPr lang="en-US"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0"/>
          <c:tx>
            <c:v>Full Time Faculty</c:v>
          </c:tx>
          <c:spPr>
            <a:ln w="28575" cap="rnd">
              <a:solidFill>
                <a:schemeClr val="accent5"/>
              </a:solidFill>
              <a:round/>
            </a:ln>
            <a:effectLst/>
          </c:spPr>
          <c:marker>
            <c:symbol val="none"/>
          </c:marker>
          <c:cat>
            <c:strRef>
              <c:f>'Digest 2022 Table 315.10'!$A$6:$A$42</c:f>
              <c:strCache>
                <c:ptCount val="37"/>
                <c:pt idx="0">
                  <c:v>1970</c:v>
                </c:pt>
                <c:pt idx="1">
                  <c:v>1971\1\</c:v>
                </c:pt>
                <c:pt idx="2">
                  <c:v>1972</c:v>
                </c:pt>
                <c:pt idx="3">
                  <c:v>1973\1\</c:v>
                </c:pt>
                <c:pt idx="4">
                  <c:v>1974\1\</c:v>
                </c:pt>
                <c:pt idx="5">
                  <c:v>1975\1\</c:v>
                </c:pt>
                <c:pt idx="6">
                  <c:v>1976</c:v>
                </c:pt>
                <c:pt idx="7">
                  <c:v>1977</c:v>
                </c:pt>
                <c:pt idx="8">
                  <c:v>1979\1\</c:v>
                </c:pt>
                <c:pt idx="9">
                  <c:v>1980\1\</c:v>
                </c:pt>
                <c:pt idx="10">
                  <c:v>1981</c:v>
                </c:pt>
                <c:pt idx="11">
                  <c:v>1982\1\</c:v>
                </c:pt>
                <c:pt idx="12">
                  <c:v>1983</c:v>
                </c:pt>
                <c:pt idx="13">
                  <c:v>1984\1\</c:v>
                </c:pt>
                <c:pt idx="14">
                  <c:v>1985\1\</c:v>
                </c:pt>
                <c:pt idx="15">
                  <c:v>1986\1\</c:v>
                </c:pt>
                <c:pt idx="16">
                  <c:v>1987\2\</c:v>
                </c:pt>
                <c:pt idx="17">
                  <c:v>1989\2\</c:v>
                </c:pt>
                <c:pt idx="18">
                  <c:v>1991\2\</c:v>
                </c:pt>
                <c:pt idx="19">
                  <c:v>1993\2\</c:v>
                </c:pt>
                <c:pt idx="20">
                  <c:v>1995\2\</c:v>
                </c:pt>
                <c:pt idx="21">
                  <c:v>1997\2\</c:v>
                </c:pt>
                <c:pt idx="22">
                  <c:v>1999\2\</c:v>
                </c:pt>
                <c:pt idx="23">
                  <c:v>2001\2\</c:v>
                </c:pt>
                <c:pt idx="24">
                  <c:v>2003\2\</c:v>
                </c:pt>
                <c:pt idx="25">
                  <c:v>2005\2\</c:v>
                </c:pt>
                <c:pt idx="26">
                  <c:v>2007\2\</c:v>
                </c:pt>
                <c:pt idx="27">
                  <c:v>2009\2\</c:v>
                </c:pt>
                <c:pt idx="28">
                  <c:v>2011\2\</c:v>
                </c:pt>
                <c:pt idx="29">
                  <c:v>2013\2\</c:v>
                </c:pt>
                <c:pt idx="30">
                  <c:v>2015\2\</c:v>
                </c:pt>
                <c:pt idx="31">
                  <c:v>2016\2\</c:v>
                </c:pt>
                <c:pt idx="32">
                  <c:v>2017\2\</c:v>
                </c:pt>
                <c:pt idx="33">
                  <c:v>2018\2\</c:v>
                </c:pt>
                <c:pt idx="34">
                  <c:v>2019\2\</c:v>
                </c:pt>
                <c:pt idx="35">
                  <c:v>2020\2\</c:v>
                </c:pt>
                <c:pt idx="36">
                  <c:v>2021\2\</c:v>
                </c:pt>
              </c:strCache>
            </c:strRef>
          </c:cat>
          <c:val>
            <c:numRef>
              <c:f>'Digest 2022 Table 315.10'!$C$6:$C$42</c:f>
              <c:numCache>
                <c:formatCode>#,##0</c:formatCode>
                <c:ptCount val="37"/>
                <c:pt idx="0">
                  <c:v>369000</c:v>
                </c:pt>
                <c:pt idx="1">
                  <c:v>379000</c:v>
                </c:pt>
                <c:pt idx="2">
                  <c:v>380000</c:v>
                </c:pt>
                <c:pt idx="3">
                  <c:v>389000</c:v>
                </c:pt>
                <c:pt idx="4">
                  <c:v>406000</c:v>
                </c:pt>
                <c:pt idx="5">
                  <c:v>440000</c:v>
                </c:pt>
                <c:pt idx="6">
                  <c:v>434000</c:v>
                </c:pt>
                <c:pt idx="7">
                  <c:v>448000</c:v>
                </c:pt>
                <c:pt idx="8">
                  <c:v>445000</c:v>
                </c:pt>
                <c:pt idx="9">
                  <c:v>450000</c:v>
                </c:pt>
                <c:pt idx="10">
                  <c:v>461000</c:v>
                </c:pt>
                <c:pt idx="11">
                  <c:v>462000</c:v>
                </c:pt>
                <c:pt idx="12">
                  <c:v>471000</c:v>
                </c:pt>
                <c:pt idx="13">
                  <c:v>462000</c:v>
                </c:pt>
                <c:pt idx="14">
                  <c:v>459000</c:v>
                </c:pt>
                <c:pt idx="15">
                  <c:v>459000</c:v>
                </c:pt>
                <c:pt idx="16">
                  <c:v>523420</c:v>
                </c:pt>
                <c:pt idx="17">
                  <c:v>524426</c:v>
                </c:pt>
                <c:pt idx="18">
                  <c:v>535623</c:v>
                </c:pt>
                <c:pt idx="19">
                  <c:v>545706</c:v>
                </c:pt>
                <c:pt idx="20">
                  <c:v>550822</c:v>
                </c:pt>
                <c:pt idx="21">
                  <c:v>568719</c:v>
                </c:pt>
                <c:pt idx="22">
                  <c:v>593375</c:v>
                </c:pt>
                <c:pt idx="23">
                  <c:v>617868</c:v>
                </c:pt>
                <c:pt idx="24">
                  <c:v>630092</c:v>
                </c:pt>
                <c:pt idx="25">
                  <c:v>675624</c:v>
                </c:pt>
                <c:pt idx="26">
                  <c:v>703757</c:v>
                </c:pt>
                <c:pt idx="27">
                  <c:v>729152</c:v>
                </c:pt>
                <c:pt idx="28">
                  <c:v>762114</c:v>
                </c:pt>
                <c:pt idx="29">
                  <c:v>791378</c:v>
                </c:pt>
                <c:pt idx="30">
                  <c:v>807109</c:v>
                </c:pt>
                <c:pt idx="31">
                  <c:v>813978</c:v>
                </c:pt>
                <c:pt idx="32">
                  <c:v>822513</c:v>
                </c:pt>
                <c:pt idx="33">
                  <c:v>832130</c:v>
                </c:pt>
                <c:pt idx="34">
                  <c:v>843820</c:v>
                </c:pt>
                <c:pt idx="35">
                  <c:v>836632</c:v>
                </c:pt>
                <c:pt idx="36">
                  <c:v>837109</c:v>
                </c:pt>
              </c:numCache>
            </c:numRef>
          </c:val>
          <c:smooth val="0"/>
          <c:extLst>
            <c:ext xmlns:c16="http://schemas.microsoft.com/office/drawing/2014/chart" uri="{C3380CC4-5D6E-409C-BE32-E72D297353CC}">
              <c16:uniqueId val="{00000000-2A60-470A-AE6B-7FF1A2B44DC8}"/>
            </c:ext>
          </c:extLst>
        </c:ser>
        <c:ser>
          <c:idx val="2"/>
          <c:order val="1"/>
          <c:tx>
            <c:v>4 Year Faculty</c:v>
          </c:tx>
          <c:spPr>
            <a:ln w="28575" cap="rnd">
              <a:solidFill>
                <a:schemeClr val="accent4"/>
              </a:solidFill>
              <a:round/>
            </a:ln>
            <a:effectLst/>
          </c:spPr>
          <c:marker>
            <c:symbol val="none"/>
          </c:marker>
          <c:val>
            <c:numRef>
              <c:f>'Digest 2022 Table 315.10'!$M$6:$M$42</c:f>
              <c:numCache>
                <c:formatCode>#,##0</c:formatCode>
                <c:ptCount val="37"/>
                <c:pt idx="0">
                  <c:v>382000</c:v>
                </c:pt>
                <c:pt idx="1">
                  <c:v>387000</c:v>
                </c:pt>
                <c:pt idx="2">
                  <c:v>384000</c:v>
                </c:pt>
                <c:pt idx="3">
                  <c:v>401000</c:v>
                </c:pt>
                <c:pt idx="4">
                  <c:v>427000</c:v>
                </c:pt>
                <c:pt idx="5">
                  <c:v>467000</c:v>
                </c:pt>
                <c:pt idx="6">
                  <c:v>467000</c:v>
                </c:pt>
                <c:pt idx="7">
                  <c:v>485000</c:v>
                </c:pt>
                <c:pt idx="8">
                  <c:v>494000</c:v>
                </c:pt>
                <c:pt idx="9">
                  <c:v>494000</c:v>
                </c:pt>
                <c:pt idx="10">
                  <c:v>493000</c:v>
                </c:pt>
                <c:pt idx="11">
                  <c:v>493000</c:v>
                </c:pt>
                <c:pt idx="12">
                  <c:v>504000</c:v>
                </c:pt>
                <c:pt idx="13">
                  <c:v>504000</c:v>
                </c:pt>
                <c:pt idx="14">
                  <c:v>504000</c:v>
                </c:pt>
                <c:pt idx="15">
                  <c:v>506000</c:v>
                </c:pt>
                <c:pt idx="16">
                  <c:v>547505</c:v>
                </c:pt>
                <c:pt idx="17">
                  <c:v>583700</c:v>
                </c:pt>
                <c:pt idx="18">
                  <c:v>591269</c:v>
                </c:pt>
                <c:pt idx="19">
                  <c:v>625969</c:v>
                </c:pt>
                <c:pt idx="20">
                  <c:v>647059</c:v>
                </c:pt>
                <c:pt idx="21">
                  <c:v>682650</c:v>
                </c:pt>
                <c:pt idx="22">
                  <c:v>719256</c:v>
                </c:pt>
                <c:pt idx="23">
                  <c:v>764172</c:v>
                </c:pt>
                <c:pt idx="24">
                  <c:v>814289</c:v>
                </c:pt>
                <c:pt idx="25">
                  <c:v>916996</c:v>
                </c:pt>
                <c:pt idx="26">
                  <c:v>992385</c:v>
                </c:pt>
                <c:pt idx="27">
                  <c:v>1038349</c:v>
                </c:pt>
                <c:pt idx="28">
                  <c:v>1115642</c:v>
                </c:pt>
                <c:pt idx="29">
                  <c:v>1151638</c:v>
                </c:pt>
                <c:pt idx="30">
                  <c:v>1180545</c:v>
                </c:pt>
                <c:pt idx="31">
                  <c:v>1196657</c:v>
                </c:pt>
                <c:pt idx="32">
                  <c:v>1209143</c:v>
                </c:pt>
                <c:pt idx="33">
                  <c:v>1216463</c:v>
                </c:pt>
                <c:pt idx="34">
                  <c:v>1233784</c:v>
                </c:pt>
                <c:pt idx="35">
                  <c:v>1209030</c:v>
                </c:pt>
                <c:pt idx="36">
                  <c:v>1225051</c:v>
                </c:pt>
              </c:numCache>
            </c:numRef>
          </c:val>
          <c:smooth val="0"/>
          <c:extLst>
            <c:ext xmlns:c16="http://schemas.microsoft.com/office/drawing/2014/chart" uri="{C3380CC4-5D6E-409C-BE32-E72D297353CC}">
              <c16:uniqueId val="{00000001-2A60-470A-AE6B-7FF1A2B44DC8}"/>
            </c:ext>
          </c:extLst>
        </c:ser>
        <c:ser>
          <c:idx val="3"/>
          <c:order val="2"/>
          <c:tx>
            <c:v>2 Year College Faculty</c:v>
          </c:tx>
          <c:spPr>
            <a:ln w="28575" cap="rnd">
              <a:solidFill>
                <a:schemeClr val="accent3"/>
              </a:solidFill>
              <a:round/>
            </a:ln>
            <a:effectLst/>
          </c:spPr>
          <c:marker>
            <c:symbol val="none"/>
          </c:marker>
          <c:val>
            <c:numRef>
              <c:f>'Digest 2022 Table 315.10'!$N$6:$N$42</c:f>
              <c:numCache>
                <c:formatCode>#,##0</c:formatCode>
                <c:ptCount val="37"/>
                <c:pt idx="0">
                  <c:v>92000</c:v>
                </c:pt>
                <c:pt idx="1">
                  <c:v>105000</c:v>
                </c:pt>
                <c:pt idx="2">
                  <c:v>116000</c:v>
                </c:pt>
                <c:pt idx="3">
                  <c:v>126000</c:v>
                </c:pt>
                <c:pt idx="4">
                  <c:v>140000</c:v>
                </c:pt>
                <c:pt idx="5">
                  <c:v>161000</c:v>
                </c:pt>
                <c:pt idx="6">
                  <c:v>166000</c:v>
                </c:pt>
                <c:pt idx="7">
                  <c:v>193000</c:v>
                </c:pt>
                <c:pt idx="8">
                  <c:v>182000</c:v>
                </c:pt>
                <c:pt idx="9">
                  <c:v>192000</c:v>
                </c:pt>
                <c:pt idx="10">
                  <c:v>212000</c:v>
                </c:pt>
                <c:pt idx="11">
                  <c:v>217000</c:v>
                </c:pt>
                <c:pt idx="12">
                  <c:v>220000</c:v>
                </c:pt>
                <c:pt idx="13">
                  <c:v>213000</c:v>
                </c:pt>
                <c:pt idx="14">
                  <c:v>211000</c:v>
                </c:pt>
                <c:pt idx="15">
                  <c:v>216000</c:v>
                </c:pt>
                <c:pt idx="16">
                  <c:v>245565</c:v>
                </c:pt>
                <c:pt idx="17">
                  <c:v>240520</c:v>
                </c:pt>
                <c:pt idx="18">
                  <c:v>234983</c:v>
                </c:pt>
                <c:pt idx="19">
                  <c:v>289505</c:v>
                </c:pt>
                <c:pt idx="20">
                  <c:v>284647</c:v>
                </c:pt>
                <c:pt idx="21">
                  <c:v>307163</c:v>
                </c:pt>
                <c:pt idx="22">
                  <c:v>318273</c:v>
                </c:pt>
                <c:pt idx="23">
                  <c:v>349011</c:v>
                </c:pt>
                <c:pt idx="24">
                  <c:v>359304</c:v>
                </c:pt>
                <c:pt idx="25">
                  <c:v>373430</c:v>
                </c:pt>
                <c:pt idx="26">
                  <c:v>379202</c:v>
                </c:pt>
                <c:pt idx="27">
                  <c:v>400725</c:v>
                </c:pt>
                <c:pt idx="28">
                  <c:v>408827</c:v>
                </c:pt>
                <c:pt idx="29">
                  <c:v>393743</c:v>
                </c:pt>
                <c:pt idx="30">
                  <c:v>371711</c:v>
                </c:pt>
                <c:pt idx="31">
                  <c:v>349424</c:v>
                </c:pt>
                <c:pt idx="32">
                  <c:v>336510</c:v>
                </c:pt>
                <c:pt idx="33">
                  <c:v>326749</c:v>
                </c:pt>
                <c:pt idx="34">
                  <c:v>315040</c:v>
                </c:pt>
                <c:pt idx="35">
                  <c:v>280535</c:v>
                </c:pt>
                <c:pt idx="36">
                  <c:v>274135</c:v>
                </c:pt>
              </c:numCache>
            </c:numRef>
          </c:val>
          <c:smooth val="0"/>
          <c:extLst>
            <c:ext xmlns:c16="http://schemas.microsoft.com/office/drawing/2014/chart" uri="{C3380CC4-5D6E-409C-BE32-E72D297353CC}">
              <c16:uniqueId val="{00000002-2A60-470A-AE6B-7FF1A2B44DC8}"/>
            </c:ext>
          </c:extLst>
        </c:ser>
        <c:dLbls>
          <c:showLegendKey val="0"/>
          <c:showVal val="0"/>
          <c:showCatName val="0"/>
          <c:showSerName val="0"/>
          <c:showPercent val="0"/>
          <c:showBubbleSize val="0"/>
        </c:dLbls>
        <c:marker val="1"/>
        <c:smooth val="0"/>
        <c:axId val="598734168"/>
        <c:axId val="598734528"/>
      </c:lineChart>
      <c:lineChart>
        <c:grouping val="stacked"/>
        <c:varyColors val="0"/>
        <c:ser>
          <c:idx val="0"/>
          <c:order val="3"/>
          <c:tx>
            <c:v>Percent Full TIme</c:v>
          </c:tx>
          <c:spPr>
            <a:ln w="28575" cap="rnd">
              <a:solidFill>
                <a:schemeClr val="accent6"/>
              </a:solidFill>
              <a:round/>
            </a:ln>
            <a:effectLst/>
          </c:spPr>
          <c:marker>
            <c:symbol val="none"/>
          </c:marker>
          <c:cat>
            <c:strRef>
              <c:f>'Digest 2022 Table 315.10'!$A$6:$A$42</c:f>
              <c:strCache>
                <c:ptCount val="37"/>
                <c:pt idx="0">
                  <c:v>1970</c:v>
                </c:pt>
                <c:pt idx="1">
                  <c:v>1971\1\</c:v>
                </c:pt>
                <c:pt idx="2">
                  <c:v>1972</c:v>
                </c:pt>
                <c:pt idx="3">
                  <c:v>1973\1\</c:v>
                </c:pt>
                <c:pt idx="4">
                  <c:v>1974\1\</c:v>
                </c:pt>
                <c:pt idx="5">
                  <c:v>1975\1\</c:v>
                </c:pt>
                <c:pt idx="6">
                  <c:v>1976</c:v>
                </c:pt>
                <c:pt idx="7">
                  <c:v>1977</c:v>
                </c:pt>
                <c:pt idx="8">
                  <c:v>1979\1\</c:v>
                </c:pt>
                <c:pt idx="9">
                  <c:v>1980\1\</c:v>
                </c:pt>
                <c:pt idx="10">
                  <c:v>1981</c:v>
                </c:pt>
                <c:pt idx="11">
                  <c:v>1982\1\</c:v>
                </c:pt>
                <c:pt idx="12">
                  <c:v>1983</c:v>
                </c:pt>
                <c:pt idx="13">
                  <c:v>1984\1\</c:v>
                </c:pt>
                <c:pt idx="14">
                  <c:v>1985\1\</c:v>
                </c:pt>
                <c:pt idx="15">
                  <c:v>1986\1\</c:v>
                </c:pt>
                <c:pt idx="16">
                  <c:v>1987\2\</c:v>
                </c:pt>
                <c:pt idx="17">
                  <c:v>1989\2\</c:v>
                </c:pt>
                <c:pt idx="18">
                  <c:v>1991\2\</c:v>
                </c:pt>
                <c:pt idx="19">
                  <c:v>1993\2\</c:v>
                </c:pt>
                <c:pt idx="20">
                  <c:v>1995\2\</c:v>
                </c:pt>
                <c:pt idx="21">
                  <c:v>1997\2\</c:v>
                </c:pt>
                <c:pt idx="22">
                  <c:v>1999\2\</c:v>
                </c:pt>
                <c:pt idx="23">
                  <c:v>2001\2\</c:v>
                </c:pt>
                <c:pt idx="24">
                  <c:v>2003\2\</c:v>
                </c:pt>
                <c:pt idx="25">
                  <c:v>2005\2\</c:v>
                </c:pt>
                <c:pt idx="26">
                  <c:v>2007\2\</c:v>
                </c:pt>
                <c:pt idx="27">
                  <c:v>2009\2\</c:v>
                </c:pt>
                <c:pt idx="28">
                  <c:v>2011\2\</c:v>
                </c:pt>
                <c:pt idx="29">
                  <c:v>2013\2\</c:v>
                </c:pt>
                <c:pt idx="30">
                  <c:v>2015\2\</c:v>
                </c:pt>
                <c:pt idx="31">
                  <c:v>2016\2\</c:v>
                </c:pt>
                <c:pt idx="32">
                  <c:v>2017\2\</c:v>
                </c:pt>
                <c:pt idx="33">
                  <c:v>2018\2\</c:v>
                </c:pt>
                <c:pt idx="34">
                  <c:v>2019\2\</c:v>
                </c:pt>
                <c:pt idx="35">
                  <c:v>2020\2\</c:v>
                </c:pt>
                <c:pt idx="36">
                  <c:v>2021\2\</c:v>
                </c:pt>
              </c:strCache>
            </c:strRef>
          </c:cat>
          <c:val>
            <c:numRef>
              <c:f>'Digest 2022 Table 315.10'!$E$6:$E$42</c:f>
              <c:numCache>
                <c:formatCode>#,##0.0</c:formatCode>
                <c:ptCount val="37"/>
                <c:pt idx="0">
                  <c:v>77.848101265822805</c:v>
                </c:pt>
                <c:pt idx="1">
                  <c:v>77.032520325203294</c:v>
                </c:pt>
                <c:pt idx="2">
                  <c:v>76</c:v>
                </c:pt>
                <c:pt idx="3">
                  <c:v>73.814041745730506</c:v>
                </c:pt>
                <c:pt idx="4">
                  <c:v>71.604938271604894</c:v>
                </c:pt>
                <c:pt idx="5">
                  <c:v>70.063694267515899</c:v>
                </c:pt>
                <c:pt idx="6">
                  <c:v>68.562401263823105</c:v>
                </c:pt>
                <c:pt idx="7">
                  <c:v>66.076696165191706</c:v>
                </c:pt>
                <c:pt idx="8">
                  <c:v>65.925925925925895</c:v>
                </c:pt>
                <c:pt idx="9">
                  <c:v>65.597667638483998</c:v>
                </c:pt>
                <c:pt idx="10">
                  <c:v>65.390070921985796</c:v>
                </c:pt>
                <c:pt idx="11">
                  <c:v>65.070422535211307</c:v>
                </c:pt>
                <c:pt idx="12">
                  <c:v>65.055248618784503</c:v>
                </c:pt>
                <c:pt idx="13">
                  <c:v>64.435146443514597</c:v>
                </c:pt>
                <c:pt idx="14">
                  <c:v>64.1958041958042</c:v>
                </c:pt>
                <c:pt idx="15">
                  <c:v>63.573407202216103</c:v>
                </c:pt>
                <c:pt idx="16">
                  <c:v>65.999218227899206</c:v>
                </c:pt>
                <c:pt idx="17">
                  <c:v>63.626944262454202</c:v>
                </c:pt>
                <c:pt idx="18">
                  <c:v>64.825622207268495</c:v>
                </c:pt>
                <c:pt idx="19">
                  <c:v>59.609120521172599</c:v>
                </c:pt>
                <c:pt idx="20">
                  <c:v>59.119722315837798</c:v>
                </c:pt>
                <c:pt idx="21">
                  <c:v>57.457216666178297</c:v>
                </c:pt>
                <c:pt idx="22">
                  <c:v>57.191172487708798</c:v>
                </c:pt>
                <c:pt idx="23">
                  <c:v>55.504620534090101</c:v>
                </c:pt>
                <c:pt idx="24">
                  <c:v>53.689140954317203</c:v>
                </c:pt>
                <c:pt idx="25">
                  <c:v>52.356663613411399</c:v>
                </c:pt>
                <c:pt idx="26">
                  <c:v>51.309687245504698</c:v>
                </c:pt>
                <c:pt idx="27">
                  <c:v>50.668137983175299</c:v>
                </c:pt>
                <c:pt idx="28">
                  <c:v>49.992095608372502</c:v>
                </c:pt>
                <c:pt idx="29">
                  <c:v>51.209248722483302</c:v>
                </c:pt>
                <c:pt idx="30">
                  <c:v>51.995869238063797</c:v>
                </c:pt>
                <c:pt idx="31">
                  <c:v>52.647823755676399</c:v>
                </c:pt>
                <c:pt idx="32">
                  <c:v>53.2145960315802</c:v>
                </c:pt>
                <c:pt idx="33">
                  <c:v>53.921949803397098</c:v>
                </c:pt>
                <c:pt idx="34">
                  <c:v>54.481335516495101</c:v>
                </c:pt>
                <c:pt idx="35">
                  <c:v>56.166196171365463</c:v>
                </c:pt>
                <c:pt idx="36">
                  <c:v>55.837567853488487</c:v>
                </c:pt>
              </c:numCache>
            </c:numRef>
          </c:val>
          <c:smooth val="0"/>
          <c:extLst>
            <c:ext xmlns:c16="http://schemas.microsoft.com/office/drawing/2014/chart" uri="{C3380CC4-5D6E-409C-BE32-E72D297353CC}">
              <c16:uniqueId val="{00000003-2A60-470A-AE6B-7FF1A2B44DC8}"/>
            </c:ext>
          </c:extLst>
        </c:ser>
        <c:dLbls>
          <c:showLegendKey val="0"/>
          <c:showVal val="0"/>
          <c:showCatName val="0"/>
          <c:showSerName val="0"/>
          <c:showPercent val="0"/>
          <c:showBubbleSize val="0"/>
        </c:dLbls>
        <c:marker val="1"/>
        <c:smooth val="0"/>
        <c:axId val="598740288"/>
        <c:axId val="598730208"/>
      </c:lineChart>
      <c:dateAx>
        <c:axId val="5987341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a:p>
                <a:pPr>
                  <a:defRPr/>
                </a:pPr>
                <a:r>
                  <a:rPr lang="en-US"/>
                  <a:t>Year</a:t>
                </a:r>
              </a:p>
              <a:p>
                <a:pPr>
                  <a:defRPr/>
                </a:pP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98734528"/>
        <c:crosses val="autoZero"/>
        <c:auto val="0"/>
        <c:lblOffset val="100"/>
        <c:baseTimeUnit val="days"/>
        <c:majorUnit val="5"/>
        <c:minorUnit val="5"/>
      </c:dateAx>
      <c:valAx>
        <c:axId val="598734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98734168"/>
        <c:crosses val="autoZero"/>
        <c:crossBetween val="midCat"/>
      </c:valAx>
      <c:valAx>
        <c:axId val="598730208"/>
        <c:scaling>
          <c:orientation val="minMax"/>
          <c:max val="100"/>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8740288"/>
        <c:crosses val="max"/>
        <c:crossBetween val="between"/>
      </c:valAx>
      <c:catAx>
        <c:axId val="598740288"/>
        <c:scaling>
          <c:orientation val="minMax"/>
        </c:scaling>
        <c:delete val="1"/>
        <c:axPos val="b"/>
        <c:numFmt formatCode="General" sourceLinked="1"/>
        <c:majorTickMark val="none"/>
        <c:minorTickMark val="none"/>
        <c:tickLblPos val="nextTo"/>
        <c:crossAx val="59873020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aseline="0"/>
              <a:t>Average Faculty Salaries </a:t>
            </a:r>
          </a:p>
          <a:p>
            <a:pPr>
              <a:defRPr sz="2000"/>
            </a:pPr>
            <a:r>
              <a:rPr lang="en-US" sz="2000" baseline="0"/>
              <a:t>(all colleges, nominal)</a:t>
            </a:r>
          </a:p>
        </c:rich>
      </c:tx>
      <c:layout>
        <c:manualLayout>
          <c:xMode val="edge"/>
          <c:yMode val="edge"/>
          <c:x val="0.34247403355524414"/>
          <c:y val="2.0390822310306929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Assistant Prof Salaries (nominal)</c:v>
          </c:tx>
          <c:spPr>
            <a:ln w="28575" cap="rnd">
              <a:solidFill>
                <a:schemeClr val="accent1"/>
              </a:solidFill>
              <a:round/>
            </a:ln>
            <a:effectLst/>
          </c:spPr>
          <c:marker>
            <c:symbol val="none"/>
          </c:marker>
          <c:cat>
            <c:strRef>
              <c:f>'Digest 2021 Table 316.10'!$A$8:$A$45</c:f>
              <c:strCache>
                <c:ptCount val="38"/>
                <c:pt idx="0">
                  <c:v>1970-71 </c:v>
                </c:pt>
                <c:pt idx="1">
                  <c:v>1975-76 </c:v>
                </c:pt>
                <c:pt idx="2">
                  <c:v>1980-81 </c:v>
                </c:pt>
                <c:pt idx="3">
                  <c:v>1982-83 </c:v>
                </c:pt>
                <c:pt idx="4">
                  <c:v>1984-85 </c:v>
                </c:pt>
                <c:pt idx="5">
                  <c:v>1985-86 </c:v>
                </c:pt>
                <c:pt idx="6">
                  <c:v>1987-88 </c:v>
                </c:pt>
                <c:pt idx="7">
                  <c:v>1989-90 </c:v>
                </c:pt>
                <c:pt idx="8">
                  <c:v>1990-91 </c:v>
                </c:pt>
                <c:pt idx="9">
                  <c:v>1991-92 </c:v>
                </c:pt>
                <c:pt idx="10">
                  <c:v>1992-93 </c:v>
                </c:pt>
                <c:pt idx="11">
                  <c:v>1993-94 </c:v>
                </c:pt>
                <c:pt idx="12">
                  <c:v>1994-95 </c:v>
                </c:pt>
                <c:pt idx="13">
                  <c:v>1995-96 </c:v>
                </c:pt>
                <c:pt idx="14">
                  <c:v>1996-97 </c:v>
                </c:pt>
                <c:pt idx="15">
                  <c:v>1997-98 </c:v>
                </c:pt>
                <c:pt idx="16">
                  <c:v>1998-99 </c:v>
                </c:pt>
                <c:pt idx="17">
                  <c:v>1999-2000 </c:v>
                </c:pt>
                <c:pt idx="18">
                  <c:v>2001-02 </c:v>
                </c:pt>
                <c:pt idx="19">
                  <c:v>2002-03 </c:v>
                </c:pt>
                <c:pt idx="20">
                  <c:v>2003-04 </c:v>
                </c:pt>
                <c:pt idx="21">
                  <c:v>2004-05 </c:v>
                </c:pt>
                <c:pt idx="22">
                  <c:v>2005-06 </c:v>
                </c:pt>
                <c:pt idx="23">
                  <c:v>2006-07 </c:v>
                </c:pt>
                <c:pt idx="24">
                  <c:v>2007-08 </c:v>
                </c:pt>
                <c:pt idx="25">
                  <c:v>2008-09 </c:v>
                </c:pt>
                <c:pt idx="26">
                  <c:v>2009-10 </c:v>
                </c:pt>
                <c:pt idx="27">
                  <c:v>2010-11 </c:v>
                </c:pt>
                <c:pt idx="28">
                  <c:v>2011-12 </c:v>
                </c:pt>
                <c:pt idx="29">
                  <c:v>2012-13 </c:v>
                </c:pt>
                <c:pt idx="30">
                  <c:v>2013-14 </c:v>
                </c:pt>
                <c:pt idx="31">
                  <c:v>2014-15 </c:v>
                </c:pt>
                <c:pt idx="32">
                  <c:v>2015-16 </c:v>
                </c:pt>
                <c:pt idx="33">
                  <c:v>2016-17 </c:v>
                </c:pt>
                <c:pt idx="34">
                  <c:v>2017-18 </c:v>
                </c:pt>
                <c:pt idx="35">
                  <c:v>2018-19 </c:v>
                </c:pt>
                <c:pt idx="36">
                  <c:v>2019-20</c:v>
                </c:pt>
                <c:pt idx="37">
                  <c:v>2020-21</c:v>
                </c:pt>
              </c:strCache>
            </c:strRef>
          </c:cat>
          <c:val>
            <c:numRef>
              <c:f>'Digest 2021 Table 316.10'!$E$8:$E$45</c:f>
              <c:numCache>
                <c:formatCode>#,##0</c:formatCode>
                <c:ptCount val="38"/>
                <c:pt idx="0" formatCode="&quot;$&quot;#,##0">
                  <c:v>11176.020049099836</c:v>
                </c:pt>
                <c:pt idx="1">
                  <c:v>13986.129066708636</c:v>
                </c:pt>
                <c:pt idx="2">
                  <c:v>18901</c:v>
                </c:pt>
                <c:pt idx="3">
                  <c:v>22056</c:v>
                </c:pt>
                <c:pt idx="4">
                  <c:v>24668</c:v>
                </c:pt>
                <c:pt idx="5">
                  <c:v>26277</c:v>
                </c:pt>
                <c:pt idx="6">
                  <c:v>29110.029128568309</c:v>
                </c:pt>
                <c:pt idx="7">
                  <c:v>32689.071116085055</c:v>
                </c:pt>
                <c:pt idx="8">
                  <c:v>34434.22618116955</c:v>
                </c:pt>
                <c:pt idx="9">
                  <c:v>35745.468192490836</c:v>
                </c:pt>
                <c:pt idx="10">
                  <c:v>36624.794202486832</c:v>
                </c:pt>
                <c:pt idx="11">
                  <c:v>37630.127181575714</c:v>
                </c:pt>
                <c:pt idx="12">
                  <c:v>38755.969366400997</c:v>
                </c:pt>
                <c:pt idx="13">
                  <c:v>39696.467715785533</c:v>
                </c:pt>
                <c:pt idx="14">
                  <c:v>40686.779161739891</c:v>
                </c:pt>
                <c:pt idx="15">
                  <c:v>41829.792836387765</c:v>
                </c:pt>
                <c:pt idx="16">
                  <c:v>43348.261479808927</c:v>
                </c:pt>
                <c:pt idx="17">
                  <c:v>44978.37521550541</c:v>
                </c:pt>
                <c:pt idx="18">
                  <c:v>48795.770874913447</c:v>
                </c:pt>
                <c:pt idx="19">
                  <c:v>50552.455091103962</c:v>
                </c:pt>
                <c:pt idx="20">
                  <c:v>51797.8624011434</c:v>
                </c:pt>
                <c:pt idx="21">
                  <c:v>53307.807133237358</c:v>
                </c:pt>
                <c:pt idx="22">
                  <c:v>55105.599943514149</c:v>
                </c:pt>
                <c:pt idx="23">
                  <c:v>57079.234636970417</c:v>
                </c:pt>
                <c:pt idx="24">
                  <c:v>59292.823586034654</c:v>
                </c:pt>
                <c:pt idx="25">
                  <c:v>61543.558719161876</c:v>
                </c:pt>
                <c:pt idx="26">
                  <c:v>62244.864143225132</c:v>
                </c:pt>
                <c:pt idx="27">
                  <c:v>63136.229320378261</c:v>
                </c:pt>
                <c:pt idx="28">
                  <c:v>64011.32333836989</c:v>
                </c:pt>
                <c:pt idx="29">
                  <c:v>64672.786450033018</c:v>
                </c:pt>
                <c:pt idx="30">
                  <c:v>66092.747997105442</c:v>
                </c:pt>
                <c:pt idx="31">
                  <c:v>67589.139888751437</c:v>
                </c:pt>
                <c:pt idx="32">
                  <c:v>69377.88125468239</c:v>
                </c:pt>
                <c:pt idx="33">
                  <c:v>71747.900746236832</c:v>
                </c:pt>
                <c:pt idx="34">
                  <c:v>73473.64124423571</c:v>
                </c:pt>
                <c:pt idx="35">
                  <c:v>75105.565630623401</c:v>
                </c:pt>
                <c:pt idx="36">
                  <c:v>77053.33896478574</c:v>
                </c:pt>
                <c:pt idx="37">
                  <c:v>77903.057425916952</c:v>
                </c:pt>
              </c:numCache>
            </c:numRef>
          </c:val>
          <c:smooth val="0"/>
          <c:extLst>
            <c:ext xmlns:c16="http://schemas.microsoft.com/office/drawing/2014/chart" uri="{C3380CC4-5D6E-409C-BE32-E72D297353CC}">
              <c16:uniqueId val="{00000000-A11A-484C-9AC1-02FAEDE2AB97}"/>
            </c:ext>
          </c:extLst>
        </c:ser>
        <c:ser>
          <c:idx val="1"/>
          <c:order val="1"/>
          <c:tx>
            <c:v>Professor Salaries (nominal)</c:v>
          </c:tx>
          <c:spPr>
            <a:ln w="28575" cap="rnd">
              <a:solidFill>
                <a:schemeClr val="accent2"/>
              </a:solidFill>
              <a:round/>
            </a:ln>
            <a:effectLst/>
          </c:spPr>
          <c:marker>
            <c:symbol val="none"/>
          </c:marker>
          <c:cat>
            <c:strRef>
              <c:f>'Digest 2021 Table 316.10'!$A$8:$A$45</c:f>
              <c:strCache>
                <c:ptCount val="38"/>
                <c:pt idx="0">
                  <c:v>1970-71 </c:v>
                </c:pt>
                <c:pt idx="1">
                  <c:v>1975-76 </c:v>
                </c:pt>
                <c:pt idx="2">
                  <c:v>1980-81 </c:v>
                </c:pt>
                <c:pt idx="3">
                  <c:v>1982-83 </c:v>
                </c:pt>
                <c:pt idx="4">
                  <c:v>1984-85 </c:v>
                </c:pt>
                <c:pt idx="5">
                  <c:v>1985-86 </c:v>
                </c:pt>
                <c:pt idx="6">
                  <c:v>1987-88 </c:v>
                </c:pt>
                <c:pt idx="7">
                  <c:v>1989-90 </c:v>
                </c:pt>
                <c:pt idx="8">
                  <c:v>1990-91 </c:v>
                </c:pt>
                <c:pt idx="9">
                  <c:v>1991-92 </c:v>
                </c:pt>
                <c:pt idx="10">
                  <c:v>1992-93 </c:v>
                </c:pt>
                <c:pt idx="11">
                  <c:v>1993-94 </c:v>
                </c:pt>
                <c:pt idx="12">
                  <c:v>1994-95 </c:v>
                </c:pt>
                <c:pt idx="13">
                  <c:v>1995-96 </c:v>
                </c:pt>
                <c:pt idx="14">
                  <c:v>1996-97 </c:v>
                </c:pt>
                <c:pt idx="15">
                  <c:v>1997-98 </c:v>
                </c:pt>
                <c:pt idx="16">
                  <c:v>1998-99 </c:v>
                </c:pt>
                <c:pt idx="17">
                  <c:v>1999-2000 </c:v>
                </c:pt>
                <c:pt idx="18">
                  <c:v>2001-02 </c:v>
                </c:pt>
                <c:pt idx="19">
                  <c:v>2002-03 </c:v>
                </c:pt>
                <c:pt idx="20">
                  <c:v>2003-04 </c:v>
                </c:pt>
                <c:pt idx="21">
                  <c:v>2004-05 </c:v>
                </c:pt>
                <c:pt idx="22">
                  <c:v>2005-06 </c:v>
                </c:pt>
                <c:pt idx="23">
                  <c:v>2006-07 </c:v>
                </c:pt>
                <c:pt idx="24">
                  <c:v>2007-08 </c:v>
                </c:pt>
                <c:pt idx="25">
                  <c:v>2008-09 </c:v>
                </c:pt>
                <c:pt idx="26">
                  <c:v>2009-10 </c:v>
                </c:pt>
                <c:pt idx="27">
                  <c:v>2010-11 </c:v>
                </c:pt>
                <c:pt idx="28">
                  <c:v>2011-12 </c:v>
                </c:pt>
                <c:pt idx="29">
                  <c:v>2012-13 </c:v>
                </c:pt>
                <c:pt idx="30">
                  <c:v>2013-14 </c:v>
                </c:pt>
                <c:pt idx="31">
                  <c:v>2014-15 </c:v>
                </c:pt>
                <c:pt idx="32">
                  <c:v>2015-16 </c:v>
                </c:pt>
                <c:pt idx="33">
                  <c:v>2016-17 </c:v>
                </c:pt>
                <c:pt idx="34">
                  <c:v>2017-18 </c:v>
                </c:pt>
                <c:pt idx="35">
                  <c:v>2018-19 </c:v>
                </c:pt>
                <c:pt idx="36">
                  <c:v>2019-20</c:v>
                </c:pt>
                <c:pt idx="37">
                  <c:v>2020-21</c:v>
                </c:pt>
              </c:strCache>
            </c:strRef>
          </c:cat>
          <c:val>
            <c:numRef>
              <c:f>'Digest 2021 Table 316.10'!$C$8:$C$45</c:f>
              <c:numCache>
                <c:formatCode>#,##0</c:formatCode>
                <c:ptCount val="38"/>
                <c:pt idx="0" formatCode="&quot;$&quot;#,##0">
                  <c:v>17957.543832179443</c:v>
                </c:pt>
                <c:pt idx="1">
                  <c:v>22649.148944764213</c:v>
                </c:pt>
                <c:pt idx="2">
                  <c:v>30753</c:v>
                </c:pt>
                <c:pt idx="3">
                  <c:v>35540</c:v>
                </c:pt>
                <c:pt idx="4">
                  <c:v>39743</c:v>
                </c:pt>
                <c:pt idx="5">
                  <c:v>42268</c:v>
                </c:pt>
                <c:pt idx="6">
                  <c:v>47040.100397167371</c:v>
                </c:pt>
                <c:pt idx="7">
                  <c:v>52809.582723136533</c:v>
                </c:pt>
                <c:pt idx="8">
                  <c:v>55540.031874043299</c:v>
                </c:pt>
                <c:pt idx="9">
                  <c:v>57432.762868237929</c:v>
                </c:pt>
                <c:pt idx="10">
                  <c:v>58787.630913241228</c:v>
                </c:pt>
                <c:pt idx="11">
                  <c:v>60649.087584404086</c:v>
                </c:pt>
                <c:pt idx="12">
                  <c:v>62708.573681732581</c:v>
                </c:pt>
                <c:pt idx="13">
                  <c:v>64540.223479847627</c:v>
                </c:pt>
                <c:pt idx="14">
                  <c:v>66659.272944598619</c:v>
                </c:pt>
                <c:pt idx="15">
                  <c:v>68731.356201464019</c:v>
                </c:pt>
                <c:pt idx="16">
                  <c:v>71322.335454293308</c:v>
                </c:pt>
                <c:pt idx="17">
                  <c:v>74410.251496171448</c:v>
                </c:pt>
                <c:pt idx="18">
                  <c:v>80792.006731854708</c:v>
                </c:pt>
                <c:pt idx="19">
                  <c:v>83466.334507331325</c:v>
                </c:pt>
                <c:pt idx="20">
                  <c:v>85333.411532951286</c:v>
                </c:pt>
                <c:pt idx="21">
                  <c:v>88158.154513874892</c:v>
                </c:pt>
                <c:pt idx="22">
                  <c:v>91207.913230399034</c:v>
                </c:pt>
                <c:pt idx="23">
                  <c:v>94649.057892531608</c:v>
                </c:pt>
                <c:pt idx="24">
                  <c:v>98595.055096765063</c:v>
                </c:pt>
                <c:pt idx="25">
                  <c:v>102335.93741022276</c:v>
                </c:pt>
                <c:pt idx="26">
                  <c:v>103681.65213888355</c:v>
                </c:pt>
                <c:pt idx="27">
                  <c:v>104961.22249704026</c:v>
                </c:pt>
                <c:pt idx="28">
                  <c:v>107090.22385393029</c:v>
                </c:pt>
                <c:pt idx="29">
                  <c:v>108073.58521718504</c:v>
                </c:pt>
                <c:pt idx="30">
                  <c:v>109997.59857398817</c:v>
                </c:pt>
                <c:pt idx="31">
                  <c:v>112825.47083994609</c:v>
                </c:pt>
                <c:pt idx="32">
                  <c:v>115539.42980826773</c:v>
                </c:pt>
                <c:pt idx="33">
                  <c:v>119159.32628645381</c:v>
                </c:pt>
                <c:pt idx="34">
                  <c:v>122068.96284179401</c:v>
                </c:pt>
                <c:pt idx="35">
                  <c:v>124670.46503364932</c:v>
                </c:pt>
                <c:pt idx="36">
                  <c:v>127363.05838210478</c:v>
                </c:pt>
                <c:pt idx="37">
                  <c:v>127767.39246554277</c:v>
                </c:pt>
              </c:numCache>
            </c:numRef>
          </c:val>
          <c:smooth val="0"/>
          <c:extLst>
            <c:ext xmlns:c16="http://schemas.microsoft.com/office/drawing/2014/chart" uri="{C3380CC4-5D6E-409C-BE32-E72D297353CC}">
              <c16:uniqueId val="{00000001-A11A-484C-9AC1-02FAEDE2AB97}"/>
            </c:ext>
          </c:extLst>
        </c:ser>
        <c:ser>
          <c:idx val="2"/>
          <c:order val="2"/>
          <c:tx>
            <c:v>Median Income (nominal)</c:v>
          </c:tx>
          <c:spPr>
            <a:ln w="28575" cap="rnd">
              <a:solidFill>
                <a:schemeClr val="accent3"/>
              </a:solidFill>
              <a:round/>
            </a:ln>
            <a:effectLst/>
          </c:spPr>
          <c:marker>
            <c:symbol val="none"/>
          </c:marker>
          <c:val>
            <c:numRef>
              <c:f>'Median Income'!$L$10:$L$47</c:f>
              <c:numCache>
                <c:formatCode>General</c:formatCode>
                <c:ptCount val="38"/>
                <c:pt idx="0" formatCode="#,##0">
                  <c:v>8733.9609022556397</c:v>
                </c:pt>
                <c:pt idx="2" formatCode="#,##0">
                  <c:v>17709.903759398494</c:v>
                </c:pt>
                <c:pt idx="3" formatCode="#,##0">
                  <c:v>20170.902255639099</c:v>
                </c:pt>
                <c:pt idx="5" formatCode="#,##0">
                  <c:v>20885.191979949876</c:v>
                </c:pt>
                <c:pt idx="7" formatCode="#,##0">
                  <c:v>28905.904260651627</c:v>
                </c:pt>
                <c:pt idx="8" formatCode="#,##0">
                  <c:v>29942.91478696742</c:v>
                </c:pt>
                <c:pt idx="9" formatCode="#,##0">
                  <c:v>30126.054385964911</c:v>
                </c:pt>
                <c:pt idx="14" formatCode="#,##0">
                  <c:v>35492.08646616542</c:v>
                </c:pt>
                <c:pt idx="15" formatCode="#,##0">
                  <c:v>37004.935338345866</c:v>
                </c:pt>
                <c:pt idx="16" formatCode="#,##0">
                  <c:v>38884.835839599</c:v>
                </c:pt>
                <c:pt idx="18" formatCode="#,##0">
                  <c:v>42228.115037593991</c:v>
                </c:pt>
                <c:pt idx="19" formatCode="#,##0">
                  <c:v>42228.115037593991</c:v>
                </c:pt>
                <c:pt idx="22" formatCode="#,##0">
                  <c:v>46326.080952380944</c:v>
                </c:pt>
                <c:pt idx="23" formatCode="#,##0">
                  <c:v>48201.167919799504</c:v>
                </c:pt>
                <c:pt idx="24" formatCode="#,##0">
                  <c:v>50233.044110275689</c:v>
                </c:pt>
                <c:pt idx="25" formatCode="#,##0">
                  <c:v>50302.798245614038</c:v>
                </c:pt>
                <c:pt idx="28" formatCode="#,##0">
                  <c:v>50053.769423558893</c:v>
                </c:pt>
                <c:pt idx="29" formatCode="#,##0">
                  <c:v>51016.635338345863</c:v>
                </c:pt>
                <c:pt idx="31" formatCode="#,##0">
                  <c:v>53657.404511278197</c:v>
                </c:pt>
                <c:pt idx="32" formatCode="#,##0">
                  <c:v>56515.678947368411</c:v>
                </c:pt>
                <c:pt idx="33" formatCode="#,##0">
                  <c:v>59039.057142857135</c:v>
                </c:pt>
                <c:pt idx="34" formatCode="#,##0">
                  <c:v>61371.809523809519</c:v>
                </c:pt>
                <c:pt idx="35" formatCode="#,##0">
                  <c:v>63179.264160400999</c:v>
                </c:pt>
                <c:pt idx="36" formatCode="#,##0">
                  <c:v>68702.748082706777</c:v>
                </c:pt>
                <c:pt idx="37" formatCode="#,##0">
                  <c:v>70784</c:v>
                </c:pt>
              </c:numCache>
            </c:numRef>
          </c:val>
          <c:smooth val="0"/>
          <c:extLst>
            <c:ext xmlns:c16="http://schemas.microsoft.com/office/drawing/2014/chart" uri="{C3380CC4-5D6E-409C-BE32-E72D297353CC}">
              <c16:uniqueId val="{00000002-A11A-484C-9AC1-02FAEDE2AB97}"/>
            </c:ext>
          </c:extLst>
        </c:ser>
        <c:dLbls>
          <c:showLegendKey val="0"/>
          <c:showVal val="0"/>
          <c:showCatName val="0"/>
          <c:showSerName val="0"/>
          <c:showPercent val="0"/>
          <c:showBubbleSize val="0"/>
        </c:dLbls>
        <c:smooth val="0"/>
        <c:axId val="696867224"/>
        <c:axId val="631706376"/>
      </c:lineChart>
      <c:catAx>
        <c:axId val="696867224"/>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31706376"/>
        <c:crosses val="autoZero"/>
        <c:auto val="1"/>
        <c:lblAlgn val="ctr"/>
        <c:lblOffset val="100"/>
        <c:tickLblSkip val="5"/>
        <c:noMultiLvlLbl val="0"/>
      </c:catAx>
      <c:valAx>
        <c:axId val="631706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Dollars (nominal)</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6867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D98EA-6EFD-2918-0DFC-A454FA76B0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C53DE9-E3D5-B23A-0B5D-EF8A57197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1AAD5F-2BBF-E0DB-224C-5ECCC75B68A2}"/>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5" name="Footer Placeholder 4">
            <a:extLst>
              <a:ext uri="{FF2B5EF4-FFF2-40B4-BE49-F238E27FC236}">
                <a16:creationId xmlns:a16="http://schemas.microsoft.com/office/drawing/2014/main" id="{D9EA1B61-0F00-F38D-494D-B68A65E6B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95623B-AE4B-AC2F-FAC3-DA172EA7757F}"/>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2252195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EC311-7357-CBDF-32E9-1A617AA88C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6D6020-CE48-4FD2-03D8-FBABE43AE0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70C69C-0E91-E6BB-D8C6-CC453C464B17}"/>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5" name="Footer Placeholder 4">
            <a:extLst>
              <a:ext uri="{FF2B5EF4-FFF2-40B4-BE49-F238E27FC236}">
                <a16:creationId xmlns:a16="http://schemas.microsoft.com/office/drawing/2014/main" id="{051F5661-7927-A0F6-1706-D2B0F7321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A7349-B627-F12F-9E3D-110D6FEF2530}"/>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15817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5F610F-4C9D-C74F-A434-5195F0CE7B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BB8001-905B-6036-C165-CE83BC7447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F9B682-4470-1CD6-A4A0-E34D2E3EA0EE}"/>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5" name="Footer Placeholder 4">
            <a:extLst>
              <a:ext uri="{FF2B5EF4-FFF2-40B4-BE49-F238E27FC236}">
                <a16:creationId xmlns:a16="http://schemas.microsoft.com/office/drawing/2014/main" id="{581FD379-EE0F-2F7F-6369-AC361BE2A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B8F16-D418-BFB2-07D4-C862AB1D94B8}"/>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194071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4B223-84D2-C9D4-9617-48E1B234D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1C02C8-5556-0A9D-1769-2A43C001D4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8B716-DA27-9FAA-D4FB-D8609869DD5D}"/>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5" name="Footer Placeholder 4">
            <a:extLst>
              <a:ext uri="{FF2B5EF4-FFF2-40B4-BE49-F238E27FC236}">
                <a16:creationId xmlns:a16="http://schemas.microsoft.com/office/drawing/2014/main" id="{F134F0E3-8FAE-4BE3-436A-5B425C153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FB47AB-1DEF-C550-2806-D3112332CE9D}"/>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156877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355D2-11C4-C59A-FEC4-3A3405AEC1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AC2D84-08E5-70EA-695F-BB827D5B47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5CE0D-D827-7598-6AB0-EB486EBABCF5}"/>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5" name="Footer Placeholder 4">
            <a:extLst>
              <a:ext uri="{FF2B5EF4-FFF2-40B4-BE49-F238E27FC236}">
                <a16:creationId xmlns:a16="http://schemas.microsoft.com/office/drawing/2014/main" id="{B258E660-5662-9CF3-702B-4E1FFAC3C4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D438F4-C2BF-1649-25A6-5DDDD28D4905}"/>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384814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D0A0F-1C17-5A2E-BCD7-5396C4039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D3E733-D114-69F9-8745-04A17EC7D2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1CB196-451B-49E1-FEC0-366C37039D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3861CB-4229-7AAD-344F-E3FB560EE92A}"/>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6" name="Footer Placeholder 5">
            <a:extLst>
              <a:ext uri="{FF2B5EF4-FFF2-40B4-BE49-F238E27FC236}">
                <a16:creationId xmlns:a16="http://schemas.microsoft.com/office/drawing/2014/main" id="{A7CEF3E5-2971-94B9-BB8E-22690EF02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DAFCDD-3796-5AEB-6671-DA26C4ACCE5B}"/>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3912184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D9A5B-421D-3E9C-1269-D8A2A579EC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233F05-1ACC-7561-25A5-CF9354EE95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9C9108-FED6-4AF6-F3E8-6EE4230E32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A8F077-B672-D7FD-CFF6-8DFDCDD41F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010B50-8EA2-9B62-F3B3-F5ECC083D5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0604D7-5D42-4D67-FA14-9F0869C60A1A}"/>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8" name="Footer Placeholder 7">
            <a:extLst>
              <a:ext uri="{FF2B5EF4-FFF2-40B4-BE49-F238E27FC236}">
                <a16:creationId xmlns:a16="http://schemas.microsoft.com/office/drawing/2014/main" id="{B72554C0-17DF-6ECF-DC77-4A4CE2A945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5C6ACE-C080-6477-7E64-3C84B619DFCB}"/>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105919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446F-6971-3C6D-4993-417519DFF1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1DB29C-E94E-FBF9-B320-6FD04DC9770B}"/>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4" name="Footer Placeholder 3">
            <a:extLst>
              <a:ext uri="{FF2B5EF4-FFF2-40B4-BE49-F238E27FC236}">
                <a16:creationId xmlns:a16="http://schemas.microsoft.com/office/drawing/2014/main" id="{C6757E3A-511E-0E8C-9558-119BDC84FA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DD92BE-1AD2-E499-D3DB-ACE4C7D837B7}"/>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190597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300DBD-671B-3017-B0AA-1ECDC951BB2F}"/>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3" name="Footer Placeholder 2">
            <a:extLst>
              <a:ext uri="{FF2B5EF4-FFF2-40B4-BE49-F238E27FC236}">
                <a16:creationId xmlns:a16="http://schemas.microsoft.com/office/drawing/2014/main" id="{BA95E4E5-8281-ED39-7364-4B9F562DA2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5562AF-5D9E-B8B6-BCFD-D0046491C7F1}"/>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252835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C9297-3D2A-F323-56DD-D03F96AE93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B7BA55-D2AD-DBC6-94FD-DF2B9485C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5F95A4-F3D6-5B79-9D10-AA990736A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3833A-548E-AC18-22D7-0BB191BCE007}"/>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6" name="Footer Placeholder 5">
            <a:extLst>
              <a:ext uri="{FF2B5EF4-FFF2-40B4-BE49-F238E27FC236}">
                <a16:creationId xmlns:a16="http://schemas.microsoft.com/office/drawing/2014/main" id="{0C010093-4CF1-3FED-F53F-DB3804503F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202A1B-4BA7-1A23-AABF-A80697A01ACB}"/>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2977443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11B77-7D3F-9702-6314-9F62360E1D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4F17C8-C27E-5283-EC96-6B96BA7984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1FAFE0-00D2-40FA-2F29-C484897C9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106F7C-AD12-E525-2071-2F7BF9DACD6A}"/>
              </a:ext>
            </a:extLst>
          </p:cNvPr>
          <p:cNvSpPr>
            <a:spLocks noGrp="1"/>
          </p:cNvSpPr>
          <p:nvPr>
            <p:ph type="dt" sz="half" idx="10"/>
          </p:nvPr>
        </p:nvSpPr>
        <p:spPr/>
        <p:txBody>
          <a:bodyPr/>
          <a:lstStyle/>
          <a:p>
            <a:fld id="{9819DAC1-C9DC-4A01-B8F1-0F1C4D224D5D}" type="datetimeFigureOut">
              <a:rPr lang="en-US" smtClean="0"/>
              <a:t>9/1/2023</a:t>
            </a:fld>
            <a:endParaRPr lang="en-US"/>
          </a:p>
        </p:txBody>
      </p:sp>
      <p:sp>
        <p:nvSpPr>
          <p:cNvPr id="6" name="Footer Placeholder 5">
            <a:extLst>
              <a:ext uri="{FF2B5EF4-FFF2-40B4-BE49-F238E27FC236}">
                <a16:creationId xmlns:a16="http://schemas.microsoft.com/office/drawing/2014/main" id="{A6C1D887-BF16-8A8C-48B2-828F49BF1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0429A-C9E0-41F9-A11D-B97C0C9C087D}"/>
              </a:ext>
            </a:extLst>
          </p:cNvPr>
          <p:cNvSpPr>
            <a:spLocks noGrp="1"/>
          </p:cNvSpPr>
          <p:nvPr>
            <p:ph type="sldNum" sz="quarter" idx="12"/>
          </p:nvPr>
        </p:nvSpPr>
        <p:spPr/>
        <p:txBody>
          <a:bodyPr/>
          <a:lstStyle/>
          <a:p>
            <a:fld id="{AC9D6E33-352A-4D0A-81F3-F6B229D5E8D3}" type="slidenum">
              <a:rPr lang="en-US" smtClean="0"/>
              <a:t>‹#›</a:t>
            </a:fld>
            <a:endParaRPr lang="en-US"/>
          </a:p>
        </p:txBody>
      </p:sp>
    </p:spTree>
    <p:extLst>
      <p:ext uri="{BB962C8B-B14F-4D97-AF65-F5344CB8AC3E}">
        <p14:creationId xmlns:p14="http://schemas.microsoft.com/office/powerpoint/2010/main" val="262362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3CB315-7F91-BFC0-1D16-17407FE5B8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7F7C79-9E05-1247-6024-D0D60534B8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9EE832-9912-B57D-5717-9E41D7F0CC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9DAC1-C9DC-4A01-B8F1-0F1C4D224D5D}" type="datetimeFigureOut">
              <a:rPr lang="en-US" smtClean="0"/>
              <a:t>9/1/2023</a:t>
            </a:fld>
            <a:endParaRPr lang="en-US"/>
          </a:p>
        </p:txBody>
      </p:sp>
      <p:sp>
        <p:nvSpPr>
          <p:cNvPr id="5" name="Footer Placeholder 4">
            <a:extLst>
              <a:ext uri="{FF2B5EF4-FFF2-40B4-BE49-F238E27FC236}">
                <a16:creationId xmlns:a16="http://schemas.microsoft.com/office/drawing/2014/main" id="{FAEEB1D7-B37E-CD18-C507-DBBF34D9B1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38777E-6C6D-8F73-8B88-C3AA9AF4F8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D6E33-352A-4D0A-81F3-F6B229D5E8D3}" type="slidenum">
              <a:rPr lang="en-US" smtClean="0"/>
              <a:t>‹#›</a:t>
            </a:fld>
            <a:endParaRPr lang="en-US"/>
          </a:p>
        </p:txBody>
      </p:sp>
    </p:spTree>
    <p:extLst>
      <p:ext uri="{BB962C8B-B14F-4D97-AF65-F5344CB8AC3E}">
        <p14:creationId xmlns:p14="http://schemas.microsoft.com/office/powerpoint/2010/main" val="223964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ls.gov/ooh/education-training-and-library/postsecondary-teachers.htm#tab-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7EFB-EA72-217F-0FD6-01BBA3A3F9AB}"/>
              </a:ext>
            </a:extLst>
          </p:cNvPr>
          <p:cNvSpPr>
            <a:spLocks noGrp="1"/>
          </p:cNvSpPr>
          <p:nvPr>
            <p:ph type="ctrTitle"/>
          </p:nvPr>
        </p:nvSpPr>
        <p:spPr/>
        <p:txBody>
          <a:bodyPr>
            <a:normAutofit fontScale="90000"/>
          </a:bodyPr>
          <a:lstStyle/>
          <a:p>
            <a:r>
              <a:rPr lang="en-US" dirty="0"/>
              <a:t>Econ 709 Lecture on Demographics and the Demand for College Professors</a:t>
            </a:r>
          </a:p>
        </p:txBody>
      </p:sp>
      <p:sp>
        <p:nvSpPr>
          <p:cNvPr id="3" name="Subtitle 2">
            <a:extLst>
              <a:ext uri="{FF2B5EF4-FFF2-40B4-BE49-F238E27FC236}">
                <a16:creationId xmlns:a16="http://schemas.microsoft.com/office/drawing/2014/main" id="{7D47C696-4F35-B2B1-789E-B12DF9726414}"/>
              </a:ext>
            </a:extLst>
          </p:cNvPr>
          <p:cNvSpPr>
            <a:spLocks noGrp="1"/>
          </p:cNvSpPr>
          <p:nvPr>
            <p:ph type="subTitle" idx="1"/>
          </p:nvPr>
        </p:nvSpPr>
        <p:spPr>
          <a:xfrm>
            <a:off x="1524000" y="3895106"/>
            <a:ext cx="9144000" cy="1362694"/>
          </a:xfrm>
        </p:spPr>
        <p:txBody>
          <a:bodyPr/>
          <a:lstStyle/>
          <a:p>
            <a:r>
              <a:rPr lang="en-US" dirty="0"/>
              <a:t>RDC</a:t>
            </a:r>
          </a:p>
          <a:p>
            <a:r>
              <a:rPr lang="en-US" dirty="0"/>
              <a:t>9-1-23</a:t>
            </a:r>
          </a:p>
        </p:txBody>
      </p:sp>
    </p:spTree>
    <p:extLst>
      <p:ext uri="{BB962C8B-B14F-4D97-AF65-F5344CB8AC3E}">
        <p14:creationId xmlns:p14="http://schemas.microsoft.com/office/powerpoint/2010/main" val="1041094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89A05-FAB2-A9EF-54CB-04216B70FD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C97E30-1885-8979-4D4C-876BE431D40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9653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357F-746F-0A66-2470-49ED923D4CCE}"/>
              </a:ext>
            </a:extLst>
          </p:cNvPr>
          <p:cNvSpPr>
            <a:spLocks noGrp="1"/>
          </p:cNvSpPr>
          <p:nvPr>
            <p:ph type="title"/>
          </p:nvPr>
        </p:nvSpPr>
        <p:spPr/>
        <p:txBody>
          <a:bodyPr>
            <a:normAutofit/>
          </a:bodyPr>
          <a:lstStyle/>
          <a:p>
            <a:r>
              <a:rPr lang="en-US" sz="3600" dirty="0"/>
              <a:t>Some Data 1: Highschool and College Enrollments</a:t>
            </a:r>
          </a:p>
        </p:txBody>
      </p:sp>
      <p:graphicFrame>
        <p:nvGraphicFramePr>
          <p:cNvPr id="7" name="Content Placeholder 6">
            <a:extLst>
              <a:ext uri="{FF2B5EF4-FFF2-40B4-BE49-F238E27FC236}">
                <a16:creationId xmlns:a16="http://schemas.microsoft.com/office/drawing/2014/main" id="{0FBE4E0C-5065-032A-5533-F763EEA85ABC}"/>
              </a:ext>
            </a:extLst>
          </p:cNvPr>
          <p:cNvGraphicFramePr>
            <a:graphicFrameLocks noGrp="1"/>
          </p:cNvGraphicFramePr>
          <p:nvPr>
            <p:ph idx="1"/>
            <p:extLst>
              <p:ext uri="{D42A27DB-BD31-4B8C-83A1-F6EECF244321}">
                <p14:modId xmlns:p14="http://schemas.microsoft.com/office/powerpoint/2010/main" val="270207241"/>
              </p:ext>
            </p:extLst>
          </p:nvPr>
        </p:nvGraphicFramePr>
        <p:xfrm>
          <a:off x="359764" y="1454046"/>
          <a:ext cx="11317574" cy="50388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84526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1FD2F-8C90-935C-D92A-851139FD65E1}"/>
              </a:ext>
            </a:extLst>
          </p:cNvPr>
          <p:cNvSpPr>
            <a:spLocks noGrp="1"/>
          </p:cNvSpPr>
          <p:nvPr>
            <p:ph type="title"/>
          </p:nvPr>
        </p:nvSpPr>
        <p:spPr>
          <a:xfrm>
            <a:off x="838200" y="365125"/>
            <a:ext cx="10515600" cy="879059"/>
          </a:xfrm>
        </p:spPr>
        <p:txBody>
          <a:bodyPr>
            <a:normAutofit/>
          </a:bodyPr>
          <a:lstStyle/>
          <a:p>
            <a:r>
              <a:rPr lang="en-US" sz="3600" dirty="0"/>
              <a:t>Some Data 2: Faculty Employment F/PT</a:t>
            </a:r>
          </a:p>
        </p:txBody>
      </p:sp>
      <p:graphicFrame>
        <p:nvGraphicFramePr>
          <p:cNvPr id="4" name="Content Placeholder 3">
            <a:extLst>
              <a:ext uri="{FF2B5EF4-FFF2-40B4-BE49-F238E27FC236}">
                <a16:creationId xmlns:a16="http://schemas.microsoft.com/office/drawing/2014/main" id="{264CA1F6-9F70-CE97-F31A-1BE50279AB55}"/>
              </a:ext>
            </a:extLst>
          </p:cNvPr>
          <p:cNvGraphicFramePr>
            <a:graphicFrameLocks noGrp="1"/>
          </p:cNvGraphicFramePr>
          <p:nvPr>
            <p:ph idx="1"/>
            <p:extLst>
              <p:ext uri="{D42A27DB-BD31-4B8C-83A1-F6EECF244321}">
                <p14:modId xmlns:p14="http://schemas.microsoft.com/office/powerpoint/2010/main" val="2405842256"/>
              </p:ext>
            </p:extLst>
          </p:nvPr>
        </p:nvGraphicFramePr>
        <p:xfrm>
          <a:off x="838200" y="1472540"/>
          <a:ext cx="10515600" cy="50203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48811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E6844-419D-953E-0D8A-C20682D6A5DF}"/>
              </a:ext>
            </a:extLst>
          </p:cNvPr>
          <p:cNvSpPr>
            <a:spLocks noGrp="1"/>
          </p:cNvSpPr>
          <p:nvPr>
            <p:ph type="title"/>
          </p:nvPr>
        </p:nvSpPr>
        <p:spPr>
          <a:xfrm>
            <a:off x="838200" y="365126"/>
            <a:ext cx="10515600" cy="804108"/>
          </a:xfrm>
        </p:spPr>
        <p:txBody>
          <a:bodyPr/>
          <a:lstStyle/>
          <a:p>
            <a:r>
              <a:rPr lang="en-US" dirty="0"/>
              <a:t>Some Data 3: Faculty Salaries (nominal)</a:t>
            </a:r>
          </a:p>
        </p:txBody>
      </p:sp>
      <p:sp>
        <p:nvSpPr>
          <p:cNvPr id="9" name="Content Placeholder 8">
            <a:extLst>
              <a:ext uri="{FF2B5EF4-FFF2-40B4-BE49-F238E27FC236}">
                <a16:creationId xmlns:a16="http://schemas.microsoft.com/office/drawing/2014/main" id="{85AFEB30-BAE7-97E0-FC46-51DF1C6E60D2}"/>
              </a:ext>
            </a:extLst>
          </p:cNvPr>
          <p:cNvSpPr>
            <a:spLocks noGrp="1"/>
          </p:cNvSpPr>
          <p:nvPr>
            <p:ph idx="1"/>
          </p:nvPr>
        </p:nvSpPr>
        <p:spPr>
          <a:xfrm>
            <a:off x="838200" y="1825625"/>
            <a:ext cx="10869118" cy="4667250"/>
          </a:xfrm>
        </p:spPr>
        <p:txBody>
          <a:bodyPr/>
          <a:lstStyle/>
          <a:p>
            <a:r>
              <a:rPr lang="en-US" dirty="0"/>
              <a:t>x</a:t>
            </a:r>
          </a:p>
        </p:txBody>
      </p:sp>
      <p:graphicFrame>
        <p:nvGraphicFramePr>
          <p:cNvPr id="10" name="Chart 9">
            <a:extLst>
              <a:ext uri="{FF2B5EF4-FFF2-40B4-BE49-F238E27FC236}">
                <a16:creationId xmlns:a16="http://schemas.microsoft.com/office/drawing/2014/main" id="{DE8C3E32-AEFD-AEA9-A063-3880AB33533D}"/>
              </a:ext>
            </a:extLst>
          </p:cNvPr>
          <p:cNvGraphicFramePr>
            <a:graphicFrameLocks/>
          </p:cNvGraphicFramePr>
          <p:nvPr>
            <p:extLst>
              <p:ext uri="{D42A27DB-BD31-4B8C-83A1-F6EECF244321}">
                <p14:modId xmlns:p14="http://schemas.microsoft.com/office/powerpoint/2010/main" val="3606946250"/>
              </p:ext>
            </p:extLst>
          </p:nvPr>
        </p:nvGraphicFramePr>
        <p:xfrm>
          <a:off x="838200" y="1334126"/>
          <a:ext cx="10515600" cy="5158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30147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C48DE-1C56-DF0C-3D49-0058263F252C}"/>
              </a:ext>
            </a:extLst>
          </p:cNvPr>
          <p:cNvSpPr>
            <a:spLocks noGrp="1"/>
          </p:cNvSpPr>
          <p:nvPr>
            <p:ph type="title"/>
          </p:nvPr>
        </p:nvSpPr>
        <p:spPr>
          <a:xfrm>
            <a:off x="838200" y="365126"/>
            <a:ext cx="10515600" cy="789117"/>
          </a:xfrm>
        </p:spPr>
        <p:txBody>
          <a:bodyPr/>
          <a:lstStyle/>
          <a:p>
            <a:r>
              <a:rPr lang="en-US" dirty="0"/>
              <a:t>Modeling the Demand for an Input (1)</a:t>
            </a:r>
          </a:p>
        </p:txBody>
      </p:sp>
      <p:sp>
        <p:nvSpPr>
          <p:cNvPr id="3" name="Content Placeholder 2">
            <a:extLst>
              <a:ext uri="{FF2B5EF4-FFF2-40B4-BE49-F238E27FC236}">
                <a16:creationId xmlns:a16="http://schemas.microsoft.com/office/drawing/2014/main" id="{B023EAA1-93C1-C694-43D7-363D03E7BFB8}"/>
              </a:ext>
            </a:extLst>
          </p:cNvPr>
          <p:cNvSpPr>
            <a:spLocks noGrp="1"/>
          </p:cNvSpPr>
          <p:nvPr>
            <p:ph idx="1"/>
          </p:nvPr>
        </p:nvSpPr>
        <p:spPr>
          <a:xfrm>
            <a:off x="269823" y="1154243"/>
            <a:ext cx="11083977" cy="5338631"/>
          </a:xfrm>
        </p:spPr>
        <p:txBody>
          <a:bodyPr/>
          <a:lstStyle/>
          <a:p>
            <a:r>
              <a:rPr lang="en-US" dirty="0"/>
              <a:t>Initially, I thought that just discussion the data a bit would be sufficient for today’s talk, but I thought that it would be useful to connect it up with your course work.</a:t>
            </a:r>
          </a:p>
          <a:p>
            <a:r>
              <a:rPr lang="en-US" dirty="0"/>
              <a:t>To that, we need to return to the theory of the demand for inputs.</a:t>
            </a:r>
          </a:p>
          <a:p>
            <a:r>
              <a:rPr lang="en-US" dirty="0"/>
              <a:t>At the firm level, firms choose the mix of output that maximize output for given costs.  </a:t>
            </a:r>
          </a:p>
          <a:p>
            <a:pPr lvl="1"/>
            <a:r>
              <a:rPr lang="en-US" dirty="0"/>
              <a:t>Suppose there are just two inputs assistant professors and professors, in that case C = </a:t>
            </a:r>
            <a:r>
              <a:rPr lang="en-US" dirty="0" err="1"/>
              <a:t>wA</a:t>
            </a:r>
            <a:r>
              <a:rPr lang="en-US" dirty="0"/>
              <a:t> + </a:t>
            </a:r>
            <a:r>
              <a:rPr lang="en-US" dirty="0" err="1"/>
              <a:t>yP</a:t>
            </a:r>
            <a:r>
              <a:rPr lang="en-US" dirty="0"/>
              <a:t> where w is the average assistant prof salary and Y is full professor salaries. </a:t>
            </a:r>
          </a:p>
          <a:p>
            <a:pPr lvl="1"/>
            <a:r>
              <a:rPr lang="en-US" dirty="0"/>
              <a:t>Suppose that output is just Q =q(A, P)</a:t>
            </a:r>
          </a:p>
          <a:p>
            <a:pPr lvl="1"/>
            <a:r>
              <a:rPr lang="en-US" dirty="0"/>
              <a:t>Note that one can use the cost function to solve for P as a function of A, namely P = (C-</a:t>
            </a:r>
            <a:r>
              <a:rPr lang="en-US" dirty="0" err="1"/>
              <a:t>wA</a:t>
            </a:r>
            <a:r>
              <a:rPr lang="en-US" dirty="0"/>
              <a:t>)/y </a:t>
            </a:r>
          </a:p>
        </p:txBody>
      </p:sp>
    </p:spTree>
    <p:extLst>
      <p:ext uri="{BB962C8B-B14F-4D97-AF65-F5344CB8AC3E}">
        <p14:creationId xmlns:p14="http://schemas.microsoft.com/office/powerpoint/2010/main" val="410352766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1E506-018F-A0FC-22DF-7875126CC4EE}"/>
              </a:ext>
            </a:extLst>
          </p:cNvPr>
          <p:cNvSpPr>
            <a:spLocks noGrp="1"/>
          </p:cNvSpPr>
          <p:nvPr>
            <p:ph type="title"/>
          </p:nvPr>
        </p:nvSpPr>
        <p:spPr>
          <a:xfrm>
            <a:off x="838200" y="365125"/>
            <a:ext cx="10515600" cy="1058941"/>
          </a:xfrm>
        </p:spPr>
        <p:txBody>
          <a:bodyPr/>
          <a:lstStyle/>
          <a:p>
            <a:r>
              <a:rPr lang="en-US" dirty="0"/>
              <a:t>Modelling the Demand for an Input (2)</a:t>
            </a:r>
          </a:p>
        </p:txBody>
      </p:sp>
      <p:sp>
        <p:nvSpPr>
          <p:cNvPr id="3" name="Content Placeholder 2">
            <a:extLst>
              <a:ext uri="{FF2B5EF4-FFF2-40B4-BE49-F238E27FC236}">
                <a16:creationId xmlns:a16="http://schemas.microsoft.com/office/drawing/2014/main" id="{FAF068A7-1557-D16E-66F5-A1358FBD6364}"/>
              </a:ext>
            </a:extLst>
          </p:cNvPr>
          <p:cNvSpPr>
            <a:spLocks noGrp="1"/>
          </p:cNvSpPr>
          <p:nvPr>
            <p:ph idx="1"/>
          </p:nvPr>
        </p:nvSpPr>
        <p:spPr>
          <a:xfrm>
            <a:off x="838200" y="1424066"/>
            <a:ext cx="10515600" cy="5433934"/>
          </a:xfrm>
        </p:spPr>
        <p:txBody>
          <a:bodyPr>
            <a:normAutofit/>
          </a:bodyPr>
          <a:lstStyle/>
          <a:p>
            <a:r>
              <a:rPr lang="en-US" dirty="0"/>
              <a:t>Substituting that characterization of P into the production function produces Q= q(A, (C-</a:t>
            </a:r>
            <a:r>
              <a:rPr lang="en-US" dirty="0" err="1"/>
              <a:t>wA</a:t>
            </a:r>
            <a:r>
              <a:rPr lang="en-US" dirty="0"/>
              <a:t>)/y)  </a:t>
            </a:r>
          </a:p>
          <a:p>
            <a:pPr lvl="1"/>
            <a:r>
              <a:rPr lang="en-US" dirty="0"/>
              <a:t>Expressed in this form we are essentially checking output values along an iso cost line and finding the highest possible output for a given cost</a:t>
            </a:r>
          </a:p>
          <a:p>
            <a:pPr lvl="1"/>
            <a:r>
              <a:rPr lang="en-US" dirty="0"/>
              <a:t>That quantity of assistant professors can be found by differentiating Q with respect to A and setting the result equal to zero assuming Q is strictly concave within this slice of the production function (which it would be if Q exhibits diminishing marginal returns)</a:t>
            </a:r>
          </a:p>
          <a:p>
            <a:pPr lvl="1"/>
            <a:r>
              <a:rPr lang="en-US" dirty="0" err="1"/>
              <a:t>dQ</a:t>
            </a:r>
            <a:r>
              <a:rPr lang="en-US" dirty="0"/>
              <a:t>/</a:t>
            </a:r>
            <a:r>
              <a:rPr lang="en-US" dirty="0" err="1"/>
              <a:t>dA</a:t>
            </a:r>
            <a:r>
              <a:rPr lang="en-US" dirty="0"/>
              <a:t> – </a:t>
            </a:r>
            <a:r>
              <a:rPr lang="en-US" dirty="0" err="1"/>
              <a:t>dq</a:t>
            </a:r>
            <a:r>
              <a:rPr lang="en-US" dirty="0"/>
              <a:t>/DP (w/y) = 0</a:t>
            </a:r>
          </a:p>
          <a:p>
            <a:r>
              <a:rPr lang="en-US" dirty="0"/>
              <a:t>The implicit function theorem can be used to characterize A* as a function of output levels and input prices.</a:t>
            </a:r>
          </a:p>
          <a:p>
            <a:pPr lvl="1"/>
            <a:r>
              <a:rPr lang="en-US" dirty="0"/>
              <a:t>A* = g(Q, w, y, C)   This college’s demand for assistant professors varies with 				its enrollment (Q), the prices paid for Assistant Prof and 				Full Profs, and its budget (C) </a:t>
            </a:r>
          </a:p>
        </p:txBody>
      </p:sp>
    </p:spTree>
    <p:extLst>
      <p:ext uri="{BB962C8B-B14F-4D97-AF65-F5344CB8AC3E}">
        <p14:creationId xmlns:p14="http://schemas.microsoft.com/office/powerpoint/2010/main" val="49895684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D6692-F056-B6E0-3988-AE62DC3F7713}"/>
              </a:ext>
            </a:extLst>
          </p:cNvPr>
          <p:cNvSpPr>
            <a:spLocks noGrp="1"/>
          </p:cNvSpPr>
          <p:nvPr>
            <p:ph type="title"/>
          </p:nvPr>
        </p:nvSpPr>
        <p:spPr>
          <a:xfrm>
            <a:off x="838200" y="365125"/>
            <a:ext cx="10515600" cy="1073931"/>
          </a:xfrm>
        </p:spPr>
        <p:txBody>
          <a:bodyPr/>
          <a:lstStyle/>
          <a:p>
            <a:r>
              <a:rPr lang="en-US" dirty="0"/>
              <a:t>Modelling the demand for an Input</a:t>
            </a:r>
          </a:p>
        </p:txBody>
      </p:sp>
      <p:sp>
        <p:nvSpPr>
          <p:cNvPr id="3" name="Content Placeholder 2">
            <a:extLst>
              <a:ext uri="{FF2B5EF4-FFF2-40B4-BE49-F238E27FC236}">
                <a16:creationId xmlns:a16="http://schemas.microsoft.com/office/drawing/2014/main" id="{183E1441-75B1-B8F3-457B-281BE8B06382}"/>
              </a:ext>
            </a:extLst>
          </p:cNvPr>
          <p:cNvSpPr>
            <a:spLocks noGrp="1"/>
          </p:cNvSpPr>
          <p:nvPr>
            <p:ph idx="1"/>
          </p:nvPr>
        </p:nvSpPr>
        <p:spPr>
          <a:xfrm>
            <a:off x="838200" y="1439056"/>
            <a:ext cx="10515600" cy="4737907"/>
          </a:xfrm>
        </p:spPr>
        <p:txBody>
          <a:bodyPr/>
          <a:lstStyle/>
          <a:p>
            <a:r>
              <a:rPr lang="en-US" dirty="0"/>
              <a:t>(Note that this is the opposite of what you do to derive a cost function, where one would use the implicit function theorem to determine C, we would need the cost function to predict an individual college’s enrollment, and then could get at the demand for faculty by substituting Q* into the relationship that we just characterized.)</a:t>
            </a:r>
          </a:p>
          <a:p>
            <a:r>
              <a:rPr lang="en-US" dirty="0"/>
              <a:t>If there are N such colleges and the college of interest is the average one, then the overall demand for assistant professors would be 	NA* = Ng(Q, w, y, C)  where Q now is the average enrollment.</a:t>
            </a:r>
          </a:p>
          <a:p>
            <a:r>
              <a:rPr lang="en-US" dirty="0"/>
              <a:t>To estimate this relationship we have to decide on a plausible functional form for function g—is it linear, exponential, or some combination of the two, </a:t>
            </a:r>
            <a:r>
              <a:rPr lang="en-US" dirty="0" err="1"/>
              <a:t>etc</a:t>
            </a:r>
            <a:r>
              <a:rPr lang="en-US" dirty="0"/>
              <a:t>?</a:t>
            </a:r>
          </a:p>
        </p:txBody>
      </p:sp>
    </p:spTree>
    <p:extLst>
      <p:ext uri="{BB962C8B-B14F-4D97-AF65-F5344CB8AC3E}">
        <p14:creationId xmlns:p14="http://schemas.microsoft.com/office/powerpoint/2010/main" val="173211243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ACBA4-7163-EFD6-4340-F76776E48B19}"/>
              </a:ext>
            </a:extLst>
          </p:cNvPr>
          <p:cNvSpPr>
            <a:spLocks noGrp="1"/>
          </p:cNvSpPr>
          <p:nvPr>
            <p:ph type="title"/>
          </p:nvPr>
        </p:nvSpPr>
        <p:spPr>
          <a:xfrm>
            <a:off x="838200" y="365126"/>
            <a:ext cx="10515600" cy="654206"/>
          </a:xfrm>
        </p:spPr>
        <p:txBody>
          <a:bodyPr>
            <a:normAutofit fontScale="90000"/>
          </a:bodyPr>
          <a:lstStyle/>
          <a:p>
            <a:r>
              <a:rPr lang="en-US" dirty="0">
                <a:hlinkClick r:id="rId2"/>
              </a:rPr>
              <a:t>BLS Projections</a:t>
            </a:r>
            <a:r>
              <a:rPr lang="en-US" dirty="0"/>
              <a:t> (academic job market)</a:t>
            </a:r>
          </a:p>
        </p:txBody>
      </p:sp>
      <p:sp>
        <p:nvSpPr>
          <p:cNvPr id="3" name="Content Placeholder 2">
            <a:extLst>
              <a:ext uri="{FF2B5EF4-FFF2-40B4-BE49-F238E27FC236}">
                <a16:creationId xmlns:a16="http://schemas.microsoft.com/office/drawing/2014/main" id="{A9A9B453-53BD-1E95-C05D-ACACA7F0428B}"/>
              </a:ext>
            </a:extLst>
          </p:cNvPr>
          <p:cNvSpPr>
            <a:spLocks noGrp="1"/>
          </p:cNvSpPr>
          <p:nvPr>
            <p:ph idx="1"/>
          </p:nvPr>
        </p:nvSpPr>
        <p:spPr>
          <a:xfrm>
            <a:off x="404734" y="1019332"/>
            <a:ext cx="10949066" cy="5473541"/>
          </a:xfrm>
        </p:spPr>
        <p:txBody>
          <a:bodyPr>
            <a:normAutofit fontScale="70000" lnSpcReduction="20000"/>
          </a:bodyPr>
          <a:lstStyle/>
          <a:p>
            <a:r>
              <a:rPr lang="en-US" sz="3400" b="1" dirty="0"/>
              <a:t>Job Outlook Overall employment of postsecondary teachers is projected to grow 12 percent from 2021 to 2031, much faster than the average for all occupations</a:t>
            </a:r>
          </a:p>
          <a:p>
            <a:r>
              <a:rPr lang="en-US" dirty="0"/>
              <a:t>About 132,600 openings for postsecondary teachers are projected each year, on average, over the decade. Many of those openings are expected to result from the need to replace workers who transfer to different occupations or exit the labor force, such as to retire. </a:t>
            </a:r>
          </a:p>
          <a:p>
            <a:r>
              <a:rPr lang="en-US" dirty="0"/>
              <a:t>Employment </a:t>
            </a:r>
            <a:r>
              <a:rPr lang="en-US" b="1" dirty="0"/>
              <a:t>Projected employment of postsecondary teachers varies by occupation </a:t>
            </a:r>
            <a:r>
              <a:rPr lang="en-US" dirty="0"/>
              <a:t>(see table). Both part-time and full-time postsecondary teachers are included in these projections. The number of people attending postsecondary institutions is expected to grow over the projections decade. </a:t>
            </a:r>
          </a:p>
          <a:p>
            <a:r>
              <a:rPr lang="en-US" dirty="0"/>
              <a:t>Students will continue to seek higher education to gain the knowledge and skills necessary to meet their career goals. </a:t>
            </a:r>
            <a:r>
              <a:rPr lang="en-US" b="1" dirty="0"/>
              <a:t>As more people enter colleges and universities, more postsecondary teachers will be needed to serve these additional students</a:t>
            </a:r>
            <a:r>
              <a:rPr lang="en-US" dirty="0"/>
              <a:t>. </a:t>
            </a:r>
          </a:p>
          <a:p>
            <a:r>
              <a:rPr lang="en-US" dirty="0"/>
              <a:t>Colleges and universities are likely to hire more part-time teachers to meet this demand. In all disciplines, there is expected to be a limited number of full-time nontenure and full-time tenure positions. </a:t>
            </a:r>
          </a:p>
          <a:p>
            <a:r>
              <a:rPr lang="en-US" dirty="0"/>
              <a:t>A growing number of older people, who are more likely than young people to need medical care, will </a:t>
            </a:r>
            <a:r>
              <a:rPr lang="en-US" b="1" dirty="0"/>
              <a:t>create increased demand for healthcare</a:t>
            </a:r>
            <a:r>
              <a:rPr lang="en-US" dirty="0"/>
              <a:t>. More postsecondary teachers are expected to be needed to help educate workers who provide healthcare services. </a:t>
            </a:r>
          </a:p>
          <a:p>
            <a:r>
              <a:rPr lang="en-US" dirty="0"/>
              <a:t>However, despite expected increases in enrollment, employment growth in public colleges and universities will depend on state and local government budgets. </a:t>
            </a:r>
            <a:r>
              <a:rPr lang="en-US" b="1" dirty="0"/>
              <a:t>If budgets for higher education are reduced, employment growth may be limited</a:t>
            </a:r>
            <a:r>
              <a:rPr lang="en-US" dirty="0"/>
              <a:t>. Employment projections data for postsecondary teachers, 2021-31</a:t>
            </a:r>
          </a:p>
        </p:txBody>
      </p:sp>
    </p:spTree>
    <p:extLst>
      <p:ext uri="{BB962C8B-B14F-4D97-AF65-F5344CB8AC3E}">
        <p14:creationId xmlns:p14="http://schemas.microsoft.com/office/powerpoint/2010/main" val="14851503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EF5BF-EB6B-047B-6FD3-89649733DD4D}"/>
              </a:ext>
            </a:extLst>
          </p:cNvPr>
          <p:cNvSpPr>
            <a:spLocks noGrp="1"/>
          </p:cNvSpPr>
          <p:nvPr>
            <p:ph type="title"/>
          </p:nvPr>
        </p:nvSpPr>
        <p:spPr>
          <a:xfrm>
            <a:off x="838200" y="365126"/>
            <a:ext cx="10515600" cy="609235"/>
          </a:xfrm>
        </p:spPr>
        <p:txBody>
          <a:bodyPr>
            <a:normAutofit fontScale="90000"/>
          </a:bodyPr>
          <a:lstStyle/>
          <a:p>
            <a:r>
              <a:rPr lang="en-US" dirty="0"/>
              <a:t>Appendix: Administrator Employment</a:t>
            </a:r>
          </a:p>
        </p:txBody>
      </p:sp>
      <p:pic>
        <p:nvPicPr>
          <p:cNvPr id="1026" name="Picture 2" descr="Employment of Education Administrators, Postsecondary, by state, May 2022">
            <a:extLst>
              <a:ext uri="{FF2B5EF4-FFF2-40B4-BE49-F238E27FC236}">
                <a16:creationId xmlns:a16="http://schemas.microsoft.com/office/drawing/2014/main" id="{CE5BDA35-9750-E135-644F-13F7BC65FD7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97175" y="1228725"/>
            <a:ext cx="6597650" cy="4948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854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845</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Econ 709 Lecture on Demographics and the Demand for College Professors</vt:lpstr>
      <vt:lpstr>Some Data 1: Highschool and College Enrollments</vt:lpstr>
      <vt:lpstr>Some Data 2: Faculty Employment F/PT</vt:lpstr>
      <vt:lpstr>Some Data 3: Faculty Salaries (nominal)</vt:lpstr>
      <vt:lpstr>Modeling the Demand for an Input (1)</vt:lpstr>
      <vt:lpstr>Modelling the Demand for an Input (2)</vt:lpstr>
      <vt:lpstr>Modelling the demand for an Input</vt:lpstr>
      <vt:lpstr>BLS Projections (academic job market)</vt:lpstr>
      <vt:lpstr>Appendix: Administrator Employment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709 Lecture on Demographics and the Demand for College Professors</dc:title>
  <dc:creator>Roger Congleton</dc:creator>
  <cp:lastModifiedBy>Roger Congleton</cp:lastModifiedBy>
  <cp:revision>7</cp:revision>
  <dcterms:created xsi:type="dcterms:W3CDTF">2023-09-01T13:43:34Z</dcterms:created>
  <dcterms:modified xsi:type="dcterms:W3CDTF">2023-09-01T16:38:41Z</dcterms:modified>
</cp:coreProperties>
</file>