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20" d="100"/>
          <a:sy n="120" d="100"/>
        </p:scale>
        <p:origin x="174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1D1D-8CAD-4613-991D-156781FB417A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34AA3-5369-4DDC-96DE-62A142965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144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1D1D-8CAD-4613-991D-156781FB417A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34AA3-5369-4DDC-96DE-62A142965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17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1D1D-8CAD-4613-991D-156781FB417A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34AA3-5369-4DDC-96DE-62A142965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93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1D1D-8CAD-4613-991D-156781FB417A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34AA3-5369-4DDC-96DE-62A142965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58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1D1D-8CAD-4613-991D-156781FB417A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34AA3-5369-4DDC-96DE-62A142965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905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1D1D-8CAD-4613-991D-156781FB417A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34AA3-5369-4DDC-96DE-62A142965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219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1D1D-8CAD-4613-991D-156781FB417A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34AA3-5369-4DDC-96DE-62A142965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935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1D1D-8CAD-4613-991D-156781FB417A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34AA3-5369-4DDC-96DE-62A142965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236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1D1D-8CAD-4613-991D-156781FB417A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34AA3-5369-4DDC-96DE-62A142965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973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1D1D-8CAD-4613-991D-156781FB417A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34AA3-5369-4DDC-96DE-62A142965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284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1D1D-8CAD-4613-991D-156781FB417A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34AA3-5369-4DDC-96DE-62A142965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715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31D1D-8CAD-4613-991D-156781FB417A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34AA3-5369-4DDC-96DE-62A142965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7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</a:t>
            </a:r>
            <a:r>
              <a:rPr lang="en-US" dirty="0" smtClean="0"/>
              <a:t>at I Learned from </a:t>
            </a:r>
            <a:br>
              <a:rPr lang="en-US" dirty="0" smtClean="0"/>
            </a:br>
            <a:r>
              <a:rPr lang="en-US" dirty="0" smtClean="0"/>
              <a:t>Gordon Tullock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Prof. Bryan Caplan</a:t>
            </a:r>
          </a:p>
          <a:p>
            <a:r>
              <a:rPr lang="en-US" dirty="0" smtClean="0"/>
              <a:t>Dep’t of Economics and </a:t>
            </a:r>
            <a:r>
              <a:rPr lang="en-US" dirty="0" err="1" smtClean="0"/>
              <a:t>Mercatus</a:t>
            </a:r>
            <a:r>
              <a:rPr lang="en-US" dirty="0" smtClean="0"/>
              <a:t> Center</a:t>
            </a:r>
          </a:p>
          <a:p>
            <a:r>
              <a:rPr lang="en-US" dirty="0" smtClean="0"/>
              <a:t>George Mason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7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My Time With Tullock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5578784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 met Gordon Tullock in the summer of 1993, soon after reading </a:t>
            </a:r>
            <a:r>
              <a:rPr lang="en-US" i="1" dirty="0" smtClean="0"/>
              <a:t>The Calculus of Consent</a:t>
            </a:r>
            <a:r>
              <a:rPr lang="en-US" dirty="0" smtClean="0"/>
              <a:t> in college.</a:t>
            </a:r>
          </a:p>
          <a:p>
            <a:r>
              <a:rPr lang="en-US" dirty="0" smtClean="0"/>
              <a:t>I joined the GMU econ faculty in 1997.  Two years later, Gordon returned to GMU.</a:t>
            </a:r>
          </a:p>
          <a:p>
            <a:r>
              <a:rPr lang="en-US" dirty="0" smtClean="0"/>
              <a:t>I regularly saw and lunched with Gordon until his retirement.</a:t>
            </a:r>
          </a:p>
          <a:p>
            <a:r>
              <a:rPr lang="en-US" dirty="0" smtClean="0"/>
              <a:t>Still, it’s hard for me to separate the man from his ideas, because </a:t>
            </a:r>
            <a:r>
              <a:rPr lang="en-US" dirty="0" err="1" smtClean="0"/>
              <a:t>Tullock’s</a:t>
            </a:r>
            <a:r>
              <a:rPr lang="en-US" dirty="0" smtClean="0"/>
              <a:t> ideas infused his whole existence.</a:t>
            </a:r>
          </a:p>
          <a:p>
            <a:r>
              <a:rPr lang="en-US" dirty="0"/>
              <a:t>H</a:t>
            </a:r>
            <a:r>
              <a:rPr lang="en-US" dirty="0" smtClean="0"/>
              <a:t>ighlights…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406" y="1788551"/>
            <a:ext cx="3753247" cy="4388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739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Political 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Tullock wasn’t just one of the first social scientists to use economics to understand politics.  He remains one of the most thoughtful.</a:t>
            </a:r>
          </a:p>
          <a:p>
            <a:r>
              <a:rPr lang="en-US" dirty="0" smtClean="0"/>
              <a:t>Unlike Buchanan, Tullock didn’t see politics as “an exchange.”  Instead, he saw self-interested actors playing a brutal game of “finders keepers.”</a:t>
            </a:r>
          </a:p>
          <a:p>
            <a:pPr lvl="1"/>
            <a:r>
              <a:rPr lang="en-US" dirty="0" smtClean="0"/>
              <a:t> This is especially clear in </a:t>
            </a:r>
            <a:r>
              <a:rPr lang="en-US" dirty="0" err="1" smtClean="0"/>
              <a:t>Tullock’s</a:t>
            </a:r>
            <a:r>
              <a:rPr lang="en-US" dirty="0" smtClean="0"/>
              <a:t> work on dictatorship.  Dictators aren’t just milking their subjects for all they’re worth.  They’re also desperately trying to stay alive.</a:t>
            </a:r>
          </a:p>
          <a:p>
            <a:r>
              <a:rPr lang="en-US" dirty="0" smtClean="0"/>
              <a:t>Yet Tullock was quick to acknowledge anomalies – and fit them into his broader framework.</a:t>
            </a:r>
          </a:p>
          <a:p>
            <a:pPr lvl="1"/>
            <a:r>
              <a:rPr lang="en-US" dirty="0" smtClean="0"/>
              <a:t>The charity of the uncharitable.</a:t>
            </a:r>
          </a:p>
          <a:p>
            <a:pPr lvl="1"/>
            <a:r>
              <a:rPr lang="en-US" dirty="0" smtClean="0"/>
              <a:t>The evolution of constitutional monarchy in 19</a:t>
            </a:r>
            <a:r>
              <a:rPr lang="en-US" baseline="30000" dirty="0" smtClean="0"/>
              <a:t>th</a:t>
            </a:r>
            <a:r>
              <a:rPr lang="en-US" dirty="0" smtClean="0"/>
              <a:t>-century Europe.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595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Ultra-Cynicism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Tullock was proudly cynical.  This let him see ugly truths most social scientists prefer to ignore.</a:t>
            </a:r>
          </a:p>
          <a:p>
            <a:r>
              <a:rPr lang="en-US" dirty="0" smtClean="0"/>
              <a:t>The paradox of revolution: Contrary to almost every historical narrative, the mass of men are politically apathetic.</a:t>
            </a:r>
          </a:p>
          <a:p>
            <a:r>
              <a:rPr lang="en-US" dirty="0" smtClean="0"/>
              <a:t>The nature of revolution: Winners overcome this silent apathy by any means necessary.  This is never pretty at the time, and normally ends in disaster.</a:t>
            </a:r>
          </a:p>
          <a:p>
            <a:r>
              <a:rPr lang="en-US" dirty="0" smtClean="0"/>
              <a:t>The good news: Political apathy spares mankind the horrors of “successful” revolution.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277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Iconoclasm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Tullock’s</a:t>
            </a:r>
            <a:r>
              <a:rPr lang="en-US" dirty="0" smtClean="0"/>
              <a:t> deepest lesson, though, is: </a:t>
            </a:r>
            <a:r>
              <a:rPr lang="en-US" i="1" dirty="0" smtClean="0"/>
              <a:t>Ask awkward questions.</a:t>
            </a:r>
          </a:p>
          <a:p>
            <a:r>
              <a:rPr lang="en-US" dirty="0" smtClean="0"/>
              <a:t>Two random examples:</a:t>
            </a:r>
          </a:p>
          <a:p>
            <a:pPr lvl="1"/>
            <a:r>
              <a:rPr lang="en-US" dirty="0" smtClean="0"/>
              <a:t>What’s so bad about dictatorship?</a:t>
            </a:r>
          </a:p>
          <a:p>
            <a:pPr lvl="1"/>
            <a:r>
              <a:rPr lang="en-US" dirty="0" smtClean="0"/>
              <a:t>Give me one good reason not to invade Brazil.</a:t>
            </a:r>
          </a:p>
          <a:p>
            <a:r>
              <a:rPr lang="en-US" dirty="0" smtClean="0"/>
              <a:t>Technically, many economists had the skills to do what Gordon did.  But very few tried to compete with him.</a:t>
            </a:r>
          </a:p>
          <a:p>
            <a:r>
              <a:rPr lang="en-US" dirty="0" smtClean="0"/>
              <a:t>Why?  Because Gordon wasn’t afraid to offend.  </a:t>
            </a:r>
          </a:p>
          <a:p>
            <a:r>
              <a:rPr lang="en-US" dirty="0" smtClean="0"/>
              <a:t>Many people have told me that Gordon’s iconoclasm cost him a Nobel Prize.  To me, this misses the real point: Gordon deserved a Nobel Prize </a:t>
            </a:r>
            <a:r>
              <a:rPr lang="en-US" i="1" dirty="0" smtClean="0"/>
              <a:t>because</a:t>
            </a:r>
            <a:r>
              <a:rPr lang="en-US" dirty="0" smtClean="0"/>
              <a:t> of his iconoclasm.</a:t>
            </a:r>
          </a:p>
        </p:txBody>
      </p:sp>
    </p:spTree>
    <p:extLst>
      <p:ext uri="{BB962C8B-B14F-4D97-AF65-F5344CB8AC3E}">
        <p14:creationId xmlns:p14="http://schemas.microsoft.com/office/powerpoint/2010/main" val="4102626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Gordon Tullock, 1922-2014</a:t>
            </a:r>
            <a:endParaRPr lang="en-US" dirty="0"/>
          </a:p>
        </p:txBody>
      </p:sp>
      <p:pic>
        <p:nvPicPr>
          <p:cNvPr id="1026" name="Picture 2" descr="tullock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220" y="1301320"/>
            <a:ext cx="2488787" cy="5265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1737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393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What I Learned from  Gordon Tullock</vt:lpstr>
      <vt:lpstr>My Time With Tullock</vt:lpstr>
      <vt:lpstr>Political Man</vt:lpstr>
      <vt:lpstr>Ultra-Cynicism</vt:lpstr>
      <vt:lpstr>Iconoclasm</vt:lpstr>
      <vt:lpstr>Gordon Tullock, 1922-2014</vt:lpstr>
    </vt:vector>
  </TitlesOfParts>
  <Company>George Mason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Cato Intern Debate Training</dc:title>
  <dc:creator>Bryan D Caplan</dc:creator>
  <cp:lastModifiedBy>Bryan D Caplan</cp:lastModifiedBy>
  <cp:revision>19</cp:revision>
  <dcterms:created xsi:type="dcterms:W3CDTF">2015-07-08T19:14:26Z</dcterms:created>
  <dcterms:modified xsi:type="dcterms:W3CDTF">2015-09-29T19:35:07Z</dcterms:modified>
</cp:coreProperties>
</file>