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77" d="100"/>
          <a:sy n="77" d="100"/>
        </p:scale>
        <p:origin x="245"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150C-EAFA-5AAC-36D0-E4AF9C5A0C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DD4A23-05A9-03D6-9238-B552EEE05D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5BC2FA-8775-845D-23F5-3485AD6F8BCE}"/>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5" name="Footer Placeholder 4">
            <a:extLst>
              <a:ext uri="{FF2B5EF4-FFF2-40B4-BE49-F238E27FC236}">
                <a16:creationId xmlns:a16="http://schemas.microsoft.com/office/drawing/2014/main" id="{79FD17B5-0628-59D1-EC93-BF524085E8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5BB064-4964-61B4-A387-21F079615B57}"/>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1195706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FDBA2-F7AC-DE40-E446-CA906CCD59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66369E-F184-8533-43F2-74137BC4EB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9AA21A-D01F-C09C-112E-60D8F5DCA6F4}"/>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5" name="Footer Placeholder 4">
            <a:extLst>
              <a:ext uri="{FF2B5EF4-FFF2-40B4-BE49-F238E27FC236}">
                <a16:creationId xmlns:a16="http://schemas.microsoft.com/office/drawing/2014/main" id="{876524DC-85C8-F3E8-CAB7-7D1F1BF0D6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2BE561-3D55-88FF-0075-D922F67CBC08}"/>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419131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92D92-F3DA-1F0F-CA8C-29EFDEFC23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5ECCD2-D63F-1876-ED25-2609CEDD5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5CD2E8-D838-B2F4-61CC-0EA4931F5741}"/>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5" name="Footer Placeholder 4">
            <a:extLst>
              <a:ext uri="{FF2B5EF4-FFF2-40B4-BE49-F238E27FC236}">
                <a16:creationId xmlns:a16="http://schemas.microsoft.com/office/drawing/2014/main" id="{379F9C4E-DDF4-7BBD-17DD-6F9A0C3837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D99013-C22B-7791-806D-52B26D497560}"/>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100056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7E4E9-81F2-F066-647D-94CD5724D6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2CC853-E86D-6CD0-4EE3-10FC8B5C66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EAD30A-A96C-DC83-983D-A0DE723337AA}"/>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5" name="Footer Placeholder 4">
            <a:extLst>
              <a:ext uri="{FF2B5EF4-FFF2-40B4-BE49-F238E27FC236}">
                <a16:creationId xmlns:a16="http://schemas.microsoft.com/office/drawing/2014/main" id="{7ECA4698-732A-0B28-85DB-4724E8A025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DE64D7-4CB5-DB62-13A5-A8417BC6827F}"/>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658447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D8865-ED41-8C19-86FE-61C43873CC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30233-3871-D885-E11F-17F3170E1E9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EAB2A5-485D-DA09-44ED-2F36B97A418F}"/>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5" name="Footer Placeholder 4">
            <a:extLst>
              <a:ext uri="{FF2B5EF4-FFF2-40B4-BE49-F238E27FC236}">
                <a16:creationId xmlns:a16="http://schemas.microsoft.com/office/drawing/2014/main" id="{14C96A6B-144C-3FD2-76B8-D4ACBF514C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4505BF-6B25-2863-05CD-AFB8FB2A4B6F}"/>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161436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96A5B-1F5D-663D-4129-89FF188ABB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A0EA9D-504B-146D-2498-879A38BCA0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AF6B1D-CBCA-BC11-27EB-51CE0369D7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71BC26-0079-7CDD-1D28-7DD0FDCB5759}"/>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6" name="Footer Placeholder 5">
            <a:extLst>
              <a:ext uri="{FF2B5EF4-FFF2-40B4-BE49-F238E27FC236}">
                <a16:creationId xmlns:a16="http://schemas.microsoft.com/office/drawing/2014/main" id="{DE831B57-28C6-7301-1862-89B362469C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342DB3-A444-E20B-D8C7-192308B819EA}"/>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256212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E70CA-50F8-39CC-730D-F3B7E890FE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D891EB-0B1A-DD9A-3420-7476C0AFD7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60ADA0-B053-D64B-8C79-33AAAF361A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22F3C6-1FAE-1B3F-B5AF-BFED17527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C3020F-F77D-66F4-6F15-1BCA26A1D1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1BA62F-1F0D-2EBC-5170-1BCAAAD5A64E}"/>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8" name="Footer Placeholder 7">
            <a:extLst>
              <a:ext uri="{FF2B5EF4-FFF2-40B4-BE49-F238E27FC236}">
                <a16:creationId xmlns:a16="http://schemas.microsoft.com/office/drawing/2014/main" id="{E511770B-9085-208E-9753-16E56A3C4E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F431C6-66FA-8F71-919F-F99BD8257410}"/>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2915374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78759-53DB-DB1A-8FAE-0F7E36B833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9AA744-FBED-6896-4E8C-8874631068D4}"/>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4" name="Footer Placeholder 3">
            <a:extLst>
              <a:ext uri="{FF2B5EF4-FFF2-40B4-BE49-F238E27FC236}">
                <a16:creationId xmlns:a16="http://schemas.microsoft.com/office/drawing/2014/main" id="{EF32BA4D-0FE2-C989-CC3B-029CB0068A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D764A-B56E-9A8E-2ED8-E03A42FC5C37}"/>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2059169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171580-CC1B-6B85-AB71-560F9D7AE51F}"/>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3" name="Footer Placeholder 2">
            <a:extLst>
              <a:ext uri="{FF2B5EF4-FFF2-40B4-BE49-F238E27FC236}">
                <a16:creationId xmlns:a16="http://schemas.microsoft.com/office/drawing/2014/main" id="{1D724704-9F7C-A865-34BB-AB60AA78B2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9CD6BC-EC1B-7FDC-DFA5-B3E228539E63}"/>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1157536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F5D24-970B-0125-455F-0E4D25FE0B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518D4D-748C-B493-8976-1AC289DD4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AC673E-CEE0-6FE3-F156-907C32D227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D61864-D37D-03B1-261A-755688FF4D4F}"/>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6" name="Footer Placeholder 5">
            <a:extLst>
              <a:ext uri="{FF2B5EF4-FFF2-40B4-BE49-F238E27FC236}">
                <a16:creationId xmlns:a16="http://schemas.microsoft.com/office/drawing/2014/main" id="{1C5258FD-BCF0-C2E9-F432-9271601798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2E946A-8D82-E2B4-B5E2-F769C2BC0E08}"/>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3289657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84A30-4D4C-DF27-4174-939BB55193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3202BD-89BE-2DD4-73BE-01F3A97848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66137F-F8E1-6B69-3A40-9FC4E3EA2F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E8DA6C-AD57-D174-B272-1E824D86C938}"/>
              </a:ext>
            </a:extLst>
          </p:cNvPr>
          <p:cNvSpPr>
            <a:spLocks noGrp="1"/>
          </p:cNvSpPr>
          <p:nvPr>
            <p:ph type="dt" sz="half" idx="10"/>
          </p:nvPr>
        </p:nvSpPr>
        <p:spPr/>
        <p:txBody>
          <a:bodyPr/>
          <a:lstStyle/>
          <a:p>
            <a:fld id="{E8CB2E80-EBCC-4DAA-8083-35BC0A7C384F}" type="datetimeFigureOut">
              <a:rPr lang="en-US" smtClean="0"/>
              <a:t>2/28/2025</a:t>
            </a:fld>
            <a:endParaRPr lang="en-US"/>
          </a:p>
        </p:txBody>
      </p:sp>
      <p:sp>
        <p:nvSpPr>
          <p:cNvPr id="6" name="Footer Placeholder 5">
            <a:extLst>
              <a:ext uri="{FF2B5EF4-FFF2-40B4-BE49-F238E27FC236}">
                <a16:creationId xmlns:a16="http://schemas.microsoft.com/office/drawing/2014/main" id="{353A09C2-E81D-3EC0-C7CF-65427D4794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ACC553-7426-6571-125E-F768D942382C}"/>
              </a:ext>
            </a:extLst>
          </p:cNvPr>
          <p:cNvSpPr>
            <a:spLocks noGrp="1"/>
          </p:cNvSpPr>
          <p:nvPr>
            <p:ph type="sldNum" sz="quarter" idx="12"/>
          </p:nvPr>
        </p:nvSpPr>
        <p:spPr/>
        <p:txBody>
          <a:bodyPr/>
          <a:lstStyle/>
          <a:p>
            <a:fld id="{FE4681CF-26BF-4455-9087-9848DDD50835}" type="slidenum">
              <a:rPr lang="en-US" smtClean="0"/>
              <a:t>‹#›</a:t>
            </a:fld>
            <a:endParaRPr lang="en-US"/>
          </a:p>
        </p:txBody>
      </p:sp>
    </p:spTree>
    <p:extLst>
      <p:ext uri="{BB962C8B-B14F-4D97-AF65-F5344CB8AC3E}">
        <p14:creationId xmlns:p14="http://schemas.microsoft.com/office/powerpoint/2010/main" val="1508527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6F3EB6-B7C3-4BD2-23DE-39C35B8F2E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87032E-7C2C-8E29-0105-772817BC3B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85687C-1BA4-9663-D77A-83BFEAC1D6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8CB2E80-EBCC-4DAA-8083-35BC0A7C384F}" type="datetimeFigureOut">
              <a:rPr lang="en-US" smtClean="0"/>
              <a:t>2/28/2025</a:t>
            </a:fld>
            <a:endParaRPr lang="en-US"/>
          </a:p>
        </p:txBody>
      </p:sp>
      <p:sp>
        <p:nvSpPr>
          <p:cNvPr id="5" name="Footer Placeholder 4">
            <a:extLst>
              <a:ext uri="{FF2B5EF4-FFF2-40B4-BE49-F238E27FC236}">
                <a16:creationId xmlns:a16="http://schemas.microsoft.com/office/drawing/2014/main" id="{00A3995C-B5FD-CBB1-2258-F8BDE088B6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67C664E-537D-7F31-AD9B-2F60AC01FF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E4681CF-26BF-4455-9087-9848DDD50835}" type="slidenum">
              <a:rPr lang="en-US" smtClean="0"/>
              <a:t>‹#›</a:t>
            </a:fld>
            <a:endParaRPr lang="en-US"/>
          </a:p>
        </p:txBody>
      </p:sp>
    </p:spTree>
    <p:extLst>
      <p:ext uri="{BB962C8B-B14F-4D97-AF65-F5344CB8AC3E}">
        <p14:creationId xmlns:p14="http://schemas.microsoft.com/office/powerpoint/2010/main" val="3700344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7B1AF-4FA5-9555-6BE8-B574DF6FEF09}"/>
              </a:ext>
            </a:extLst>
          </p:cNvPr>
          <p:cNvSpPr>
            <a:spLocks noGrp="1"/>
          </p:cNvSpPr>
          <p:nvPr>
            <p:ph type="ctrTitle"/>
          </p:nvPr>
        </p:nvSpPr>
        <p:spPr/>
        <p:txBody>
          <a:bodyPr/>
          <a:lstStyle/>
          <a:p>
            <a:r>
              <a:rPr lang="en-US" dirty="0"/>
              <a:t>Econ 709</a:t>
            </a:r>
            <a:br>
              <a:rPr lang="en-US" dirty="0"/>
            </a:br>
            <a:r>
              <a:rPr lang="en-US" dirty="0"/>
              <a:t>Publishing Academic Papers</a:t>
            </a:r>
          </a:p>
        </p:txBody>
      </p:sp>
      <p:sp>
        <p:nvSpPr>
          <p:cNvPr id="3" name="Subtitle 2">
            <a:extLst>
              <a:ext uri="{FF2B5EF4-FFF2-40B4-BE49-F238E27FC236}">
                <a16:creationId xmlns:a16="http://schemas.microsoft.com/office/drawing/2014/main" id="{CF2F80A0-4B06-BCD1-53AD-CFB7754D443A}"/>
              </a:ext>
            </a:extLst>
          </p:cNvPr>
          <p:cNvSpPr>
            <a:spLocks noGrp="1"/>
          </p:cNvSpPr>
          <p:nvPr>
            <p:ph type="subTitle" idx="1"/>
          </p:nvPr>
        </p:nvSpPr>
        <p:spPr/>
        <p:txBody>
          <a:bodyPr/>
          <a:lstStyle/>
          <a:p>
            <a:r>
              <a:rPr lang="en-US" dirty="0"/>
              <a:t>Roger Congleton</a:t>
            </a:r>
          </a:p>
          <a:p>
            <a:r>
              <a:rPr lang="en-US" dirty="0"/>
              <a:t>Spring 2025</a:t>
            </a:r>
          </a:p>
        </p:txBody>
      </p:sp>
    </p:spTree>
    <p:extLst>
      <p:ext uri="{BB962C8B-B14F-4D97-AF65-F5344CB8AC3E}">
        <p14:creationId xmlns:p14="http://schemas.microsoft.com/office/powerpoint/2010/main" val="1530986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835F-433D-36E8-3DD7-7283A9BE6A2B}"/>
              </a:ext>
            </a:extLst>
          </p:cNvPr>
          <p:cNvSpPr>
            <a:spLocks noGrp="1"/>
          </p:cNvSpPr>
          <p:nvPr>
            <p:ph type="title"/>
          </p:nvPr>
        </p:nvSpPr>
        <p:spPr/>
        <p:txBody>
          <a:bodyPr/>
          <a:lstStyle/>
          <a:p>
            <a:r>
              <a:rPr lang="en-US" dirty="0"/>
              <a:t>Choosing a Topic</a:t>
            </a:r>
          </a:p>
        </p:txBody>
      </p:sp>
      <p:sp>
        <p:nvSpPr>
          <p:cNvPr id="3" name="Content Placeholder 2">
            <a:extLst>
              <a:ext uri="{FF2B5EF4-FFF2-40B4-BE49-F238E27FC236}">
                <a16:creationId xmlns:a16="http://schemas.microsoft.com/office/drawing/2014/main" id="{6DD0CCA4-CB12-DABF-B988-EFCFF1210D50}"/>
              </a:ext>
            </a:extLst>
          </p:cNvPr>
          <p:cNvSpPr>
            <a:spLocks noGrp="1"/>
          </p:cNvSpPr>
          <p:nvPr>
            <p:ph idx="1"/>
          </p:nvPr>
        </p:nvSpPr>
        <p:spPr>
          <a:xfrm>
            <a:off x="838200" y="1690688"/>
            <a:ext cx="10515600" cy="4652961"/>
          </a:xfrm>
        </p:spPr>
        <p:txBody>
          <a:bodyPr>
            <a:normAutofit fontScale="92500"/>
          </a:bodyPr>
          <a:lstStyle/>
          <a:p>
            <a:r>
              <a:rPr lang="en-US" dirty="0"/>
              <a:t>The aim of a research paper is to fill a gap in the knowledge in some field.</a:t>
            </a:r>
          </a:p>
          <a:p>
            <a:pPr lvl="1"/>
            <a:r>
              <a:rPr lang="en-US" dirty="0"/>
              <a:t>So, the first thing to consider is whether an idea or paper that you have will do so.</a:t>
            </a:r>
          </a:p>
          <a:p>
            <a:pPr lvl="2"/>
            <a:r>
              <a:rPr lang="en-US" dirty="0"/>
              <a:t>Is it “new” based on the readings that you’ve done in class or seminars that you’ve heard at WVU?</a:t>
            </a:r>
          </a:p>
          <a:p>
            <a:pPr lvl="2"/>
            <a:r>
              <a:rPr lang="en-US" dirty="0"/>
              <a:t>Is it extending an existing piece—by improving a model? Using new and better data? Using newer and better econometric methods? A completely new idea?</a:t>
            </a:r>
          </a:p>
          <a:p>
            <a:pPr lvl="2"/>
            <a:r>
              <a:rPr lang="en-US" dirty="0"/>
              <a:t>As you go through your career, “newness” will be determined by your readings in journals, papers heard at conferences and seminars, conversations with other economists, and your colleagues.</a:t>
            </a:r>
          </a:p>
          <a:p>
            <a:pPr lvl="2"/>
            <a:r>
              <a:rPr lang="en-US" dirty="0"/>
              <a:t>But in the beginning, it will be based on your classes at WVU, the seminar that you’ve attended, and conversations with faculty and your fellow students, as well as your own reading.</a:t>
            </a:r>
          </a:p>
          <a:p>
            <a:pPr lvl="1"/>
            <a:r>
              <a:rPr lang="en-US" dirty="0"/>
              <a:t>There are a surprising number of gaps in the literature, even today after tens of thousands of published papers and a century and a half of neoclassical research.</a:t>
            </a:r>
          </a:p>
        </p:txBody>
      </p:sp>
    </p:spTree>
    <p:extLst>
      <p:ext uri="{BB962C8B-B14F-4D97-AF65-F5344CB8AC3E}">
        <p14:creationId xmlns:p14="http://schemas.microsoft.com/office/powerpoint/2010/main" val="1738628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2A8F-9EC4-50B8-D4E2-AE109B96D890}"/>
              </a:ext>
            </a:extLst>
          </p:cNvPr>
          <p:cNvSpPr>
            <a:spLocks noGrp="1"/>
          </p:cNvSpPr>
          <p:nvPr>
            <p:ph type="title"/>
          </p:nvPr>
        </p:nvSpPr>
        <p:spPr/>
        <p:txBody>
          <a:bodyPr/>
          <a:lstStyle/>
          <a:p>
            <a:r>
              <a:rPr lang="en-US" dirty="0"/>
              <a:t>Where to publish?</a:t>
            </a:r>
          </a:p>
        </p:txBody>
      </p:sp>
      <p:sp>
        <p:nvSpPr>
          <p:cNvPr id="3" name="Content Placeholder 2">
            <a:extLst>
              <a:ext uri="{FF2B5EF4-FFF2-40B4-BE49-F238E27FC236}">
                <a16:creationId xmlns:a16="http://schemas.microsoft.com/office/drawing/2014/main" id="{5102D489-C594-FBA4-96F2-C3368E449872}"/>
              </a:ext>
            </a:extLst>
          </p:cNvPr>
          <p:cNvSpPr>
            <a:spLocks noGrp="1"/>
          </p:cNvSpPr>
          <p:nvPr>
            <p:ph idx="1"/>
          </p:nvPr>
        </p:nvSpPr>
        <p:spPr>
          <a:xfrm>
            <a:off x="838200" y="1825625"/>
            <a:ext cx="10515600" cy="4741430"/>
          </a:xfrm>
        </p:spPr>
        <p:txBody>
          <a:bodyPr>
            <a:normAutofit fontScale="92500" lnSpcReduction="10000"/>
          </a:bodyPr>
          <a:lstStyle/>
          <a:p>
            <a:r>
              <a:rPr lang="en-US" dirty="0"/>
              <a:t>Where to publish a paper, of course, depends on the paper.</a:t>
            </a:r>
          </a:p>
          <a:p>
            <a:pPr lvl="1"/>
            <a:r>
              <a:rPr lang="en-US" dirty="0"/>
              <a:t>If you are significantly extending a paper that is already published, you might try the original journal in which that piece was published—if yours is a reasonably significant extension of it.</a:t>
            </a:r>
          </a:p>
          <a:p>
            <a:pPr lvl="1"/>
            <a:r>
              <a:rPr lang="en-US" dirty="0"/>
              <a:t>If it is a minor extension, look for a lesser journal that publishes the same sort of papers.</a:t>
            </a:r>
          </a:p>
          <a:p>
            <a:pPr lvl="1"/>
            <a:r>
              <a:rPr lang="en-US" dirty="0"/>
              <a:t>Editors all have preferences, and reveal them through the papers that they send out for review, and thereby in the papers that a journal publishes. (You cannot change an editor or the standards used by the editor and his/her reviewers. They are “givens.”)</a:t>
            </a:r>
          </a:p>
          <a:p>
            <a:pPr lvl="1"/>
            <a:r>
              <a:rPr lang="en-US" dirty="0"/>
              <a:t>To find journals that publish similar material, written at a similar level, do not look for the weakest paper ever published in a journal but the average or median paper.  To do so, peruse the abstracts of the past year or two of papers published in journals that you think might be interested in your work.</a:t>
            </a:r>
          </a:p>
          <a:p>
            <a:pPr lvl="1"/>
            <a:r>
              <a:rPr lang="en-US" dirty="0"/>
              <a:t>If your methods and writing are in that “ballpark” then your paper will have a good chance at the journal that you’ve found.</a:t>
            </a:r>
          </a:p>
        </p:txBody>
      </p:sp>
    </p:spTree>
    <p:extLst>
      <p:ext uri="{BB962C8B-B14F-4D97-AF65-F5344CB8AC3E}">
        <p14:creationId xmlns:p14="http://schemas.microsoft.com/office/powerpoint/2010/main" val="2850136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8895E-40BC-0B03-AC9F-D0B2FB2F88A5}"/>
              </a:ext>
            </a:extLst>
          </p:cNvPr>
          <p:cNvSpPr>
            <a:spLocks noGrp="1"/>
          </p:cNvSpPr>
          <p:nvPr>
            <p:ph type="title"/>
          </p:nvPr>
        </p:nvSpPr>
        <p:spPr/>
        <p:txBody>
          <a:bodyPr/>
          <a:lstStyle/>
          <a:p>
            <a:r>
              <a:rPr lang="en-US" dirty="0"/>
              <a:t>Who are the reviewers?</a:t>
            </a:r>
          </a:p>
        </p:txBody>
      </p:sp>
      <p:sp>
        <p:nvSpPr>
          <p:cNvPr id="3" name="Content Placeholder 2">
            <a:extLst>
              <a:ext uri="{FF2B5EF4-FFF2-40B4-BE49-F238E27FC236}">
                <a16:creationId xmlns:a16="http://schemas.microsoft.com/office/drawing/2014/main" id="{DB553E23-F73E-A50E-EC6B-952E66E45368}"/>
              </a:ext>
            </a:extLst>
          </p:cNvPr>
          <p:cNvSpPr>
            <a:spLocks noGrp="1"/>
          </p:cNvSpPr>
          <p:nvPr>
            <p:ph idx="1"/>
          </p:nvPr>
        </p:nvSpPr>
        <p:spPr>
          <a:xfrm>
            <a:off x="838200" y="1579418"/>
            <a:ext cx="10515600" cy="4913457"/>
          </a:xfrm>
        </p:spPr>
        <p:txBody>
          <a:bodyPr>
            <a:normAutofit fontScale="92500" lnSpcReduction="20000"/>
          </a:bodyPr>
          <a:lstStyle/>
          <a:p>
            <a:r>
              <a:rPr lang="en-US" dirty="0"/>
              <a:t>Reviewers are mostly volunteers who work for free. They are busy men and woman. Usually smart and often, but not always, diligent.</a:t>
            </a:r>
          </a:p>
          <a:p>
            <a:r>
              <a:rPr lang="en-US" dirty="0"/>
              <a:t>They are often, but not always, selected from among the persons cited in your paper—or persons that have published on the same topic in the journal that you’ve submitted to.</a:t>
            </a:r>
          </a:p>
          <a:p>
            <a:r>
              <a:rPr lang="en-US" dirty="0"/>
              <a:t>They are usually busy scholars with their own research agendas (and very much like to be cited).  They will spend at most a couple of hours working through your paper—more often a half hour or so.</a:t>
            </a:r>
          </a:p>
          <a:p>
            <a:r>
              <a:rPr lang="en-US" dirty="0"/>
              <a:t>To please them, the writing should be clear and sophisticated as should the work. It should be respectful of other work in the field and show a reasonably complete understanding of it (through its concise review of the literature in the section just after its introduction).</a:t>
            </a:r>
          </a:p>
          <a:p>
            <a:r>
              <a:rPr lang="en-US" dirty="0"/>
              <a:t>Even if you think another piece it totally wrong, do not say that.  He/she/they may be your reviewer. The just “neglected” some point of interest.</a:t>
            </a:r>
          </a:p>
        </p:txBody>
      </p:sp>
    </p:spTree>
    <p:extLst>
      <p:ext uri="{BB962C8B-B14F-4D97-AF65-F5344CB8AC3E}">
        <p14:creationId xmlns:p14="http://schemas.microsoft.com/office/powerpoint/2010/main" val="1290922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B3044-26AE-29E4-7FC3-84408BB3C687}"/>
              </a:ext>
            </a:extLst>
          </p:cNvPr>
          <p:cNvSpPr>
            <a:spLocks noGrp="1"/>
          </p:cNvSpPr>
          <p:nvPr>
            <p:ph type="title"/>
          </p:nvPr>
        </p:nvSpPr>
        <p:spPr/>
        <p:txBody>
          <a:bodyPr/>
          <a:lstStyle/>
          <a:p>
            <a:r>
              <a:rPr lang="en-US" dirty="0"/>
              <a:t>The Goal is an R&amp;R—an invitation to revise and resubmit your paper</a:t>
            </a:r>
          </a:p>
        </p:txBody>
      </p:sp>
      <p:sp>
        <p:nvSpPr>
          <p:cNvPr id="3" name="Content Placeholder 2">
            <a:extLst>
              <a:ext uri="{FF2B5EF4-FFF2-40B4-BE49-F238E27FC236}">
                <a16:creationId xmlns:a16="http://schemas.microsoft.com/office/drawing/2014/main" id="{3D04234A-8A7B-FA2D-2D42-15CE5D11A81C}"/>
              </a:ext>
            </a:extLst>
          </p:cNvPr>
          <p:cNvSpPr>
            <a:spLocks noGrp="1"/>
          </p:cNvSpPr>
          <p:nvPr>
            <p:ph idx="1"/>
          </p:nvPr>
        </p:nvSpPr>
        <p:spPr/>
        <p:txBody>
          <a:bodyPr>
            <a:normAutofit fontScale="85000" lnSpcReduction="20000"/>
          </a:bodyPr>
          <a:lstStyle/>
          <a:p>
            <a:r>
              <a:rPr lang="en-US" dirty="0"/>
              <a:t>No matter how hard you work and how much care you have invested in your paper, it will never be accepted as written. </a:t>
            </a:r>
            <a:r>
              <a:rPr lang="en-US" b="1" dirty="0"/>
              <a:t>But that does not mean that you should not do your best with your paper before sending it off.</a:t>
            </a:r>
          </a:p>
          <a:p>
            <a:r>
              <a:rPr lang="en-US" dirty="0"/>
              <a:t>This is partly because even good and generous reviewers can always think of a few ways that a paper can be improved.</a:t>
            </a:r>
          </a:p>
          <a:p>
            <a:r>
              <a:rPr lang="en-US" dirty="0"/>
              <a:t>Not all reviewers are good or generous, and many are inclined to be a bit nasty. That is just life. </a:t>
            </a:r>
          </a:p>
          <a:p>
            <a:r>
              <a:rPr lang="en-US" dirty="0"/>
              <a:t>If you get an R&amp;R give every suggestion serious attention and try to accommodate them even if you think that their suggestions are a bit wrong headed.  (Remember the reviewer is rarely open to argument.)</a:t>
            </a:r>
          </a:p>
          <a:p>
            <a:r>
              <a:rPr lang="en-US" dirty="0"/>
              <a:t>Also busy editors tend to defer to their reviewers—often expecting unanimous agreement as a prerequisite for publication.  This is especially true of the most prestigious journals (A and A+ journals).</a:t>
            </a:r>
          </a:p>
          <a:p>
            <a:r>
              <a:rPr lang="en-US" dirty="0"/>
              <a:t>So, do your best to please the referees by doing most of what they suggest.</a:t>
            </a:r>
          </a:p>
        </p:txBody>
      </p:sp>
    </p:spTree>
    <p:extLst>
      <p:ext uri="{BB962C8B-B14F-4D97-AF65-F5344CB8AC3E}">
        <p14:creationId xmlns:p14="http://schemas.microsoft.com/office/powerpoint/2010/main" val="162569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446AF-2F89-263B-AE82-5CF993DD8A3F}"/>
              </a:ext>
            </a:extLst>
          </p:cNvPr>
          <p:cNvSpPr>
            <a:spLocks noGrp="1"/>
          </p:cNvSpPr>
          <p:nvPr>
            <p:ph type="title"/>
          </p:nvPr>
        </p:nvSpPr>
        <p:spPr/>
        <p:txBody>
          <a:bodyPr/>
          <a:lstStyle/>
          <a:p>
            <a:r>
              <a:rPr lang="en-US" dirty="0"/>
              <a:t>Rejections—what to do next</a:t>
            </a:r>
          </a:p>
        </p:txBody>
      </p:sp>
      <p:sp>
        <p:nvSpPr>
          <p:cNvPr id="3" name="Content Placeholder 2">
            <a:extLst>
              <a:ext uri="{FF2B5EF4-FFF2-40B4-BE49-F238E27FC236}">
                <a16:creationId xmlns:a16="http://schemas.microsoft.com/office/drawing/2014/main" id="{1099A450-4DC4-2FA5-E6FC-22079BC2C575}"/>
              </a:ext>
            </a:extLst>
          </p:cNvPr>
          <p:cNvSpPr>
            <a:spLocks noGrp="1"/>
          </p:cNvSpPr>
          <p:nvPr>
            <p:ph idx="1"/>
          </p:nvPr>
        </p:nvSpPr>
        <p:spPr>
          <a:xfrm>
            <a:off x="446049" y="1393901"/>
            <a:ext cx="10907751" cy="5218771"/>
          </a:xfrm>
        </p:spPr>
        <p:txBody>
          <a:bodyPr>
            <a:normAutofit fontScale="70000" lnSpcReduction="20000"/>
          </a:bodyPr>
          <a:lstStyle/>
          <a:p>
            <a:r>
              <a:rPr lang="en-US" dirty="0"/>
              <a:t>There are </a:t>
            </a:r>
            <a:r>
              <a:rPr lang="en-US" b="1" dirty="0"/>
              <a:t>two kinds of rejections</a:t>
            </a:r>
            <a:r>
              <a:rPr lang="en-US" dirty="0"/>
              <a:t>.  Ones with comments and ones without.</a:t>
            </a:r>
          </a:p>
          <a:p>
            <a:r>
              <a:rPr lang="en-US" dirty="0"/>
              <a:t>If you receive a “desk reject” </a:t>
            </a:r>
            <a:r>
              <a:rPr lang="en-US" b="1" dirty="0"/>
              <a:t>without comments</a:t>
            </a:r>
            <a:r>
              <a:rPr lang="en-US" dirty="0"/>
              <a:t>, it means that you’ve misjudged the journal that you submitted to—it either does not publish papers along the lines of yours for whatever reason. In that case, the next step is to do a bit more homework on journals (The Australian Business Deans list of journals is a good place to start looking for the next place to submit it.)</a:t>
            </a:r>
          </a:p>
          <a:p>
            <a:r>
              <a:rPr lang="en-US" dirty="0"/>
              <a:t>If you receive a desk rejection </a:t>
            </a:r>
            <a:r>
              <a:rPr lang="en-US" b="1" dirty="0"/>
              <a:t>with comments</a:t>
            </a:r>
            <a:r>
              <a:rPr lang="en-US" dirty="0"/>
              <a:t>. First read the editor’s letter is he/she actually giving you advice about how to fix your paper so that he might send it off to referees if you incorporate his/her suggestions. (this is a </a:t>
            </a:r>
            <a:r>
              <a:rPr lang="en-US" b="1" dirty="0"/>
              <a:t>rejection and resubmit</a:t>
            </a:r>
            <a:r>
              <a:rPr lang="en-US" dirty="0"/>
              <a:t> letter). If not, think about the next place to send it.</a:t>
            </a:r>
          </a:p>
          <a:p>
            <a:r>
              <a:rPr lang="en-US" dirty="0"/>
              <a:t>If your paper received negative reviews from one or more referees, take a look at them and see if they are making worthwhile suggestions. Some referees are generous with suggestions even when they reject a paper.  If there are any worthwhile ones, follow them up. Otherwise, just go on to the next journal that you think might be interested in the paper.</a:t>
            </a:r>
          </a:p>
          <a:p>
            <a:r>
              <a:rPr lang="en-US" dirty="0"/>
              <a:t>Normally this process involves going to lesser journals—but occasionally the suggestions are good enough that you might consider going “up” a level after undertaking them.  Don’t do that unless you are a risk taker or already have some good publications if you are trying to earn tenure.</a:t>
            </a:r>
          </a:p>
          <a:p>
            <a:r>
              <a:rPr lang="en-US" dirty="0"/>
              <a:t>Very occasionally, you can write the editor and try to persuade him/her that one of the reviewers misunderstood your paper—even though your writing and work was very clearly explained. (this rarely works in my experience, but sometimes it does. (EJ story, JMCB story—same referee)</a:t>
            </a:r>
          </a:p>
        </p:txBody>
      </p:sp>
    </p:spTree>
    <p:extLst>
      <p:ext uri="{BB962C8B-B14F-4D97-AF65-F5344CB8AC3E}">
        <p14:creationId xmlns:p14="http://schemas.microsoft.com/office/powerpoint/2010/main" val="4019698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9F20F-0861-8472-A119-EF2341A578F4}"/>
              </a:ext>
            </a:extLst>
          </p:cNvPr>
          <p:cNvSpPr>
            <a:spLocks noGrp="1"/>
          </p:cNvSpPr>
          <p:nvPr>
            <p:ph type="title"/>
          </p:nvPr>
        </p:nvSpPr>
        <p:spPr/>
        <p:txBody>
          <a:bodyPr/>
          <a:lstStyle/>
          <a:p>
            <a:r>
              <a:rPr lang="en-US" dirty="0"/>
              <a:t>Diversify</a:t>
            </a:r>
          </a:p>
        </p:txBody>
      </p:sp>
      <p:sp>
        <p:nvSpPr>
          <p:cNvPr id="3" name="Content Placeholder 2">
            <a:extLst>
              <a:ext uri="{FF2B5EF4-FFF2-40B4-BE49-F238E27FC236}">
                <a16:creationId xmlns:a16="http://schemas.microsoft.com/office/drawing/2014/main" id="{44065F01-3F36-0302-AB5D-E66286653848}"/>
              </a:ext>
            </a:extLst>
          </p:cNvPr>
          <p:cNvSpPr>
            <a:spLocks noGrp="1"/>
          </p:cNvSpPr>
          <p:nvPr>
            <p:ph idx="1"/>
          </p:nvPr>
        </p:nvSpPr>
        <p:spPr>
          <a:xfrm>
            <a:off x="602166" y="1326995"/>
            <a:ext cx="10751634" cy="5328841"/>
          </a:xfrm>
        </p:spPr>
        <p:txBody>
          <a:bodyPr>
            <a:normAutofit fontScale="85000" lnSpcReduction="20000"/>
          </a:bodyPr>
          <a:lstStyle/>
          <a:p>
            <a:r>
              <a:rPr lang="en-US" dirty="0"/>
              <a:t>If  you get a tenure track job or want one, it is a good idea to diversify.  That is to say, write two or three papers  and submit them to journals. It is not too hard to write two or three papers a year if you work consistently at it—but impossible if you do not spend a lot of time at the keyboard, unless you have a magic pen.</a:t>
            </a:r>
          </a:p>
          <a:p>
            <a:r>
              <a:rPr lang="en-US" dirty="0"/>
              <a:t>When I started out, I would try to have three papers under review at  a time with one at a “high”, one at a “medium,” and </a:t>
            </a:r>
            <a:r>
              <a:rPr lang="en-US" dirty="0" err="1"/>
              <a:t>oneat</a:t>
            </a:r>
            <a:r>
              <a:rPr lang="en-US" dirty="0"/>
              <a:t> a “low” journal, with the expectation that one of the papers would “hit” (get an R&amp;R or acceptance), or would in the near future (e.g. at the next journal).</a:t>
            </a:r>
          </a:p>
          <a:p>
            <a:r>
              <a:rPr lang="en-US" dirty="0"/>
              <a:t>There are a few annoying people that always have success—but its very rare and I know lots of prolific publishers that get rejected repeatedly.</a:t>
            </a:r>
          </a:p>
          <a:p>
            <a:r>
              <a:rPr lang="en-US" dirty="0"/>
              <a:t>Since your draw of referees is somewhat </a:t>
            </a:r>
            <a:r>
              <a:rPr lang="en-US" b="1" dirty="0"/>
              <a:t>random</a:t>
            </a:r>
            <a:r>
              <a:rPr lang="en-US" dirty="0"/>
              <a:t>,  the model is “try </a:t>
            </a:r>
            <a:r>
              <a:rPr lang="en-US" dirty="0" err="1"/>
              <a:t>try</a:t>
            </a:r>
            <a:r>
              <a:rPr lang="en-US" dirty="0"/>
              <a:t> again,” but do read editor and referee suggestions, and try to incorporate the suggestions that seem reasonable and are not too hard to incorporate into your paper.</a:t>
            </a:r>
          </a:p>
          <a:p>
            <a:r>
              <a:rPr lang="en-US" dirty="0"/>
              <a:t>Diversification is the best way of reducing the </a:t>
            </a:r>
            <a:r>
              <a:rPr lang="en-US" b="1" dirty="0"/>
              <a:t>risk of not publishing</a:t>
            </a:r>
            <a:r>
              <a:rPr lang="en-US" dirty="0"/>
              <a:t>, short of writing perfect papers.  (Keep in mind that </a:t>
            </a:r>
            <a:r>
              <a:rPr lang="en-US" b="1" dirty="0"/>
              <a:t>even Nobel Prize winners have their papers rejected</a:t>
            </a:r>
            <a:r>
              <a:rPr lang="en-US" dirty="0"/>
              <a:t>, if not quite as frequently as you are likely to when you are just starting out.) </a:t>
            </a:r>
          </a:p>
        </p:txBody>
      </p:sp>
    </p:spTree>
    <p:extLst>
      <p:ext uri="{BB962C8B-B14F-4D97-AF65-F5344CB8AC3E}">
        <p14:creationId xmlns:p14="http://schemas.microsoft.com/office/powerpoint/2010/main" val="3984343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E75B-0C9A-6AAB-1CB0-D7D310174ED3}"/>
              </a:ext>
            </a:extLst>
          </p:cNvPr>
          <p:cNvSpPr>
            <a:spLocks noGrp="1"/>
          </p:cNvSpPr>
          <p:nvPr>
            <p:ph type="title"/>
          </p:nvPr>
        </p:nvSpPr>
        <p:spPr/>
        <p:txBody>
          <a:bodyPr/>
          <a:lstStyle/>
          <a:p>
            <a:r>
              <a:rPr lang="en-US" dirty="0"/>
              <a:t>Publishing for Tenure</a:t>
            </a:r>
          </a:p>
        </p:txBody>
      </p:sp>
      <p:sp>
        <p:nvSpPr>
          <p:cNvPr id="3" name="Content Placeholder 2">
            <a:extLst>
              <a:ext uri="{FF2B5EF4-FFF2-40B4-BE49-F238E27FC236}">
                <a16:creationId xmlns:a16="http://schemas.microsoft.com/office/drawing/2014/main" id="{F128708A-F9C3-B035-1E4A-F878F1E77BB0}"/>
              </a:ext>
            </a:extLst>
          </p:cNvPr>
          <p:cNvSpPr>
            <a:spLocks noGrp="1"/>
          </p:cNvSpPr>
          <p:nvPr>
            <p:ph idx="1"/>
          </p:nvPr>
        </p:nvSpPr>
        <p:spPr>
          <a:xfrm>
            <a:off x="838200" y="1433739"/>
            <a:ext cx="10515600" cy="4836432"/>
          </a:xfrm>
        </p:spPr>
        <p:txBody>
          <a:bodyPr>
            <a:normAutofit fontScale="92500" lnSpcReduction="20000"/>
          </a:bodyPr>
          <a:lstStyle/>
          <a:p>
            <a:r>
              <a:rPr lang="en-US" dirty="0"/>
              <a:t>Most universities and colleges—even teaching-oriented ones—expect you to publish at least a couple of papers.  The publication thresholds for tenure vary quite a bit.</a:t>
            </a:r>
          </a:p>
          <a:p>
            <a:r>
              <a:rPr lang="en-US" dirty="0"/>
              <a:t>At research-oriented schools, the targets are surprisingly similar, more or less one “good” publication or so per year, with the definition of “good” varying a bit.</a:t>
            </a:r>
          </a:p>
          <a:p>
            <a:r>
              <a:rPr lang="en-US" dirty="0"/>
              <a:t>Most people who get tenure at WVU have between 6 and 10 papers after six years, and a mix of “A” and “B” and “C” papers—with at least 2 or 3 A-journal hits. </a:t>
            </a:r>
          </a:p>
          <a:p>
            <a:r>
              <a:rPr lang="en-US" dirty="0"/>
              <a:t>One common strategy is to link up with one or two of your professors for a couple of papers, and write with them as second author. This is a useful way to “learn the trade” to see what a finished paper looks like and how to deal with rejections.  It is not necessary, just a common method.</a:t>
            </a:r>
          </a:p>
          <a:p>
            <a:r>
              <a:rPr lang="en-US" dirty="0"/>
              <a:t>You may think that you are doing your prof a professor by doing so, but in most cases, it is he/she who is doing you a favor. (JMB story)</a:t>
            </a:r>
          </a:p>
          <a:p>
            <a:endParaRPr lang="en-US" dirty="0"/>
          </a:p>
        </p:txBody>
      </p:sp>
    </p:spTree>
    <p:extLst>
      <p:ext uri="{BB962C8B-B14F-4D97-AF65-F5344CB8AC3E}">
        <p14:creationId xmlns:p14="http://schemas.microsoft.com/office/powerpoint/2010/main" val="1305718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F56FA-8AF3-FDA2-69ED-E9FC47A01E20}"/>
              </a:ext>
            </a:extLst>
          </p:cNvPr>
          <p:cNvSpPr>
            <a:spLocks noGrp="1"/>
          </p:cNvSpPr>
          <p:nvPr>
            <p:ph type="title"/>
          </p:nvPr>
        </p:nvSpPr>
        <p:spPr/>
        <p:txBody>
          <a:bodyPr/>
          <a:lstStyle/>
          <a:p>
            <a:r>
              <a:rPr lang="en-US" dirty="0"/>
              <a:t>Finding an Editor that Likes Your Work</a:t>
            </a:r>
          </a:p>
        </p:txBody>
      </p:sp>
      <p:sp>
        <p:nvSpPr>
          <p:cNvPr id="3" name="Content Placeholder 2">
            <a:extLst>
              <a:ext uri="{FF2B5EF4-FFF2-40B4-BE49-F238E27FC236}">
                <a16:creationId xmlns:a16="http://schemas.microsoft.com/office/drawing/2014/main" id="{45BDB932-CB0E-DFAD-CACE-4C71D347BA9D}"/>
              </a:ext>
            </a:extLst>
          </p:cNvPr>
          <p:cNvSpPr>
            <a:spLocks noGrp="1"/>
          </p:cNvSpPr>
          <p:nvPr>
            <p:ph idx="1"/>
          </p:nvPr>
        </p:nvSpPr>
        <p:spPr>
          <a:xfrm>
            <a:off x="838200" y="1825624"/>
            <a:ext cx="10515600" cy="4853956"/>
          </a:xfrm>
        </p:spPr>
        <p:txBody>
          <a:bodyPr>
            <a:normAutofit fontScale="77500" lnSpcReduction="20000"/>
          </a:bodyPr>
          <a:lstStyle/>
          <a:p>
            <a:r>
              <a:rPr lang="en-US" dirty="0"/>
              <a:t>After a two or three years of publishing papers, you may find that a particular journal is more likely to publish your papers than others.</a:t>
            </a:r>
          </a:p>
          <a:p>
            <a:r>
              <a:rPr lang="en-US" dirty="0"/>
              <a:t>When that happens, continue sending your papers there.  If it is an “A” journal for your department (or ours) just keep sending your papers there. </a:t>
            </a:r>
          </a:p>
          <a:p>
            <a:r>
              <a:rPr lang="en-US" dirty="0"/>
              <a:t>Not all will hit, but your probability of success will be higher. If it’s a lower journal (a B or a C), continue with the diversification strategy, but use them for one of your 3 base-hit papers each year.</a:t>
            </a:r>
          </a:p>
          <a:p>
            <a:endParaRPr lang="en-US" dirty="0"/>
          </a:p>
          <a:p>
            <a:pPr marL="0" indent="0">
              <a:buNone/>
            </a:pPr>
            <a:r>
              <a:rPr lang="en-US" dirty="0"/>
              <a:t>This is not “cheating” it is simply taking advantage of editorial preferences—which they all have. </a:t>
            </a:r>
          </a:p>
          <a:p>
            <a:pPr marL="0" indent="0">
              <a:buNone/>
            </a:pPr>
            <a:r>
              <a:rPr lang="en-US" dirty="0"/>
              <a:t>It is not the same thing as using connections or coauthoring with a person that does.  (Some journals have very tight networks and in those cases to break in, you may well need to coauthor with someone who is a member of the network of interest.  I would not worry about that at this  point in your career.)</a:t>
            </a:r>
          </a:p>
          <a:p>
            <a:pPr marL="0" indent="0">
              <a:buNone/>
            </a:pPr>
            <a:endParaRPr lang="en-US" dirty="0"/>
          </a:p>
          <a:p>
            <a:pPr marL="0" indent="0">
              <a:buNone/>
            </a:pPr>
            <a:r>
              <a:rPr lang="en-US" dirty="0"/>
              <a:t>In general, publishing academic takes a bit of luck and lots of persistence.  </a:t>
            </a:r>
            <a:r>
              <a:rPr lang="en-US"/>
              <a:t>Good Luck.</a:t>
            </a:r>
            <a:endParaRPr lang="en-US" dirty="0"/>
          </a:p>
        </p:txBody>
      </p:sp>
    </p:spTree>
    <p:extLst>
      <p:ext uri="{BB962C8B-B14F-4D97-AF65-F5344CB8AC3E}">
        <p14:creationId xmlns:p14="http://schemas.microsoft.com/office/powerpoint/2010/main" val="4063380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69</TotalTime>
  <Words>1850</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Econ 709 Publishing Academic Papers</vt:lpstr>
      <vt:lpstr>Choosing a Topic</vt:lpstr>
      <vt:lpstr>Where to publish?</vt:lpstr>
      <vt:lpstr>Who are the reviewers?</vt:lpstr>
      <vt:lpstr>The Goal is an R&amp;R—an invitation to revise and resubmit your paper</vt:lpstr>
      <vt:lpstr>Rejections—what to do next</vt:lpstr>
      <vt:lpstr>Diversify</vt:lpstr>
      <vt:lpstr>Publishing for Tenure</vt:lpstr>
      <vt:lpstr>Finding an Editor that Likes Your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709 Publishing Academic Papers</dc:title>
  <dc:creator>Roger Congleton</dc:creator>
  <cp:lastModifiedBy>Roger Congleton</cp:lastModifiedBy>
  <cp:revision>5</cp:revision>
  <dcterms:created xsi:type="dcterms:W3CDTF">2025-02-27T20:46:59Z</dcterms:created>
  <dcterms:modified xsi:type="dcterms:W3CDTF">2025-02-28T17:05:35Z</dcterms:modified>
</cp:coreProperties>
</file>