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4" d="100"/>
          <a:sy n="84" d="100"/>
        </p:scale>
        <p:origin x="108"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DB3C8-744D-4550-AF35-CFBE6FA462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37D89A3-4E38-4069-81B1-BE3FB3A7D0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1EDD93A-0A1E-40C4-B10B-14D441712FA7}"/>
              </a:ext>
            </a:extLst>
          </p:cNvPr>
          <p:cNvSpPr>
            <a:spLocks noGrp="1"/>
          </p:cNvSpPr>
          <p:nvPr>
            <p:ph type="dt" sz="half" idx="10"/>
          </p:nvPr>
        </p:nvSpPr>
        <p:spPr/>
        <p:txBody>
          <a:bodyPr/>
          <a:lstStyle/>
          <a:p>
            <a:fld id="{8A264D11-174B-464D-AC4C-79AC1AB00FCC}" type="datetimeFigureOut">
              <a:rPr lang="en-US" smtClean="0"/>
              <a:t>8/27/2021</a:t>
            </a:fld>
            <a:endParaRPr lang="en-US"/>
          </a:p>
        </p:txBody>
      </p:sp>
      <p:sp>
        <p:nvSpPr>
          <p:cNvPr id="5" name="Footer Placeholder 4">
            <a:extLst>
              <a:ext uri="{FF2B5EF4-FFF2-40B4-BE49-F238E27FC236}">
                <a16:creationId xmlns:a16="http://schemas.microsoft.com/office/drawing/2014/main" id="{050D1445-3BF1-48ED-B4F0-FBCCF87188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D3193-8711-4FDD-8FDF-7CBD7FD7BF0C}"/>
              </a:ext>
            </a:extLst>
          </p:cNvPr>
          <p:cNvSpPr>
            <a:spLocks noGrp="1"/>
          </p:cNvSpPr>
          <p:nvPr>
            <p:ph type="sldNum" sz="quarter" idx="12"/>
          </p:nvPr>
        </p:nvSpPr>
        <p:spPr/>
        <p:txBody>
          <a:bodyPr/>
          <a:lstStyle/>
          <a:p>
            <a:fld id="{7B25269E-7C0A-4220-A457-11DE20A9F51F}" type="slidenum">
              <a:rPr lang="en-US" smtClean="0"/>
              <a:t>‹#›</a:t>
            </a:fld>
            <a:endParaRPr lang="en-US"/>
          </a:p>
        </p:txBody>
      </p:sp>
    </p:spTree>
    <p:extLst>
      <p:ext uri="{BB962C8B-B14F-4D97-AF65-F5344CB8AC3E}">
        <p14:creationId xmlns:p14="http://schemas.microsoft.com/office/powerpoint/2010/main" val="253132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91F8E-6A1D-4A0C-ACF9-D6F7A62FF4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2393AE-626C-4AF6-B85C-74E6770F17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C81EB9-5921-46F1-8307-D39F4098D82A}"/>
              </a:ext>
            </a:extLst>
          </p:cNvPr>
          <p:cNvSpPr>
            <a:spLocks noGrp="1"/>
          </p:cNvSpPr>
          <p:nvPr>
            <p:ph type="dt" sz="half" idx="10"/>
          </p:nvPr>
        </p:nvSpPr>
        <p:spPr/>
        <p:txBody>
          <a:bodyPr/>
          <a:lstStyle/>
          <a:p>
            <a:fld id="{8A264D11-174B-464D-AC4C-79AC1AB00FCC}" type="datetimeFigureOut">
              <a:rPr lang="en-US" smtClean="0"/>
              <a:t>8/27/2021</a:t>
            </a:fld>
            <a:endParaRPr lang="en-US"/>
          </a:p>
        </p:txBody>
      </p:sp>
      <p:sp>
        <p:nvSpPr>
          <p:cNvPr id="5" name="Footer Placeholder 4">
            <a:extLst>
              <a:ext uri="{FF2B5EF4-FFF2-40B4-BE49-F238E27FC236}">
                <a16:creationId xmlns:a16="http://schemas.microsoft.com/office/drawing/2014/main" id="{AE8C7510-8937-469D-B2A0-D291C379D9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4B1EFE-A06D-42F3-B466-C7AA2F3D34BD}"/>
              </a:ext>
            </a:extLst>
          </p:cNvPr>
          <p:cNvSpPr>
            <a:spLocks noGrp="1"/>
          </p:cNvSpPr>
          <p:nvPr>
            <p:ph type="sldNum" sz="quarter" idx="12"/>
          </p:nvPr>
        </p:nvSpPr>
        <p:spPr/>
        <p:txBody>
          <a:bodyPr/>
          <a:lstStyle/>
          <a:p>
            <a:fld id="{7B25269E-7C0A-4220-A457-11DE20A9F51F}" type="slidenum">
              <a:rPr lang="en-US" smtClean="0"/>
              <a:t>‹#›</a:t>
            </a:fld>
            <a:endParaRPr lang="en-US"/>
          </a:p>
        </p:txBody>
      </p:sp>
    </p:spTree>
    <p:extLst>
      <p:ext uri="{BB962C8B-B14F-4D97-AF65-F5344CB8AC3E}">
        <p14:creationId xmlns:p14="http://schemas.microsoft.com/office/powerpoint/2010/main" val="3196558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9C63F7-3A7C-4B0F-A754-4A5224B32AD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E4650EE-4255-47A2-B802-3063767AA8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289B9A-0AEB-4985-AACC-E226717AF2A4}"/>
              </a:ext>
            </a:extLst>
          </p:cNvPr>
          <p:cNvSpPr>
            <a:spLocks noGrp="1"/>
          </p:cNvSpPr>
          <p:nvPr>
            <p:ph type="dt" sz="half" idx="10"/>
          </p:nvPr>
        </p:nvSpPr>
        <p:spPr/>
        <p:txBody>
          <a:bodyPr/>
          <a:lstStyle/>
          <a:p>
            <a:fld id="{8A264D11-174B-464D-AC4C-79AC1AB00FCC}" type="datetimeFigureOut">
              <a:rPr lang="en-US" smtClean="0"/>
              <a:t>8/27/2021</a:t>
            </a:fld>
            <a:endParaRPr lang="en-US"/>
          </a:p>
        </p:txBody>
      </p:sp>
      <p:sp>
        <p:nvSpPr>
          <p:cNvPr id="5" name="Footer Placeholder 4">
            <a:extLst>
              <a:ext uri="{FF2B5EF4-FFF2-40B4-BE49-F238E27FC236}">
                <a16:creationId xmlns:a16="http://schemas.microsoft.com/office/drawing/2014/main" id="{4A7DE9FA-4271-45FE-877D-3199651FBA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0CEFB9-20EC-430A-97CB-29809004A712}"/>
              </a:ext>
            </a:extLst>
          </p:cNvPr>
          <p:cNvSpPr>
            <a:spLocks noGrp="1"/>
          </p:cNvSpPr>
          <p:nvPr>
            <p:ph type="sldNum" sz="quarter" idx="12"/>
          </p:nvPr>
        </p:nvSpPr>
        <p:spPr/>
        <p:txBody>
          <a:bodyPr/>
          <a:lstStyle/>
          <a:p>
            <a:fld id="{7B25269E-7C0A-4220-A457-11DE20A9F51F}" type="slidenum">
              <a:rPr lang="en-US" smtClean="0"/>
              <a:t>‹#›</a:t>
            </a:fld>
            <a:endParaRPr lang="en-US"/>
          </a:p>
        </p:txBody>
      </p:sp>
    </p:spTree>
    <p:extLst>
      <p:ext uri="{BB962C8B-B14F-4D97-AF65-F5344CB8AC3E}">
        <p14:creationId xmlns:p14="http://schemas.microsoft.com/office/powerpoint/2010/main" val="3130710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19DA3-006B-4DC4-AF8A-8FFB0CB640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67805B-A762-4DD0-A411-086E6037AD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3F9AD5-01EB-4CC7-9241-32B59A52CB1C}"/>
              </a:ext>
            </a:extLst>
          </p:cNvPr>
          <p:cNvSpPr>
            <a:spLocks noGrp="1"/>
          </p:cNvSpPr>
          <p:nvPr>
            <p:ph type="dt" sz="half" idx="10"/>
          </p:nvPr>
        </p:nvSpPr>
        <p:spPr/>
        <p:txBody>
          <a:bodyPr/>
          <a:lstStyle/>
          <a:p>
            <a:fld id="{8A264D11-174B-464D-AC4C-79AC1AB00FCC}" type="datetimeFigureOut">
              <a:rPr lang="en-US" smtClean="0"/>
              <a:t>8/27/2021</a:t>
            </a:fld>
            <a:endParaRPr lang="en-US"/>
          </a:p>
        </p:txBody>
      </p:sp>
      <p:sp>
        <p:nvSpPr>
          <p:cNvPr id="5" name="Footer Placeholder 4">
            <a:extLst>
              <a:ext uri="{FF2B5EF4-FFF2-40B4-BE49-F238E27FC236}">
                <a16:creationId xmlns:a16="http://schemas.microsoft.com/office/drawing/2014/main" id="{F31A1611-1879-4DA0-808C-545AC3D522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4E9314-80CB-4691-B108-4156CC9C4386}"/>
              </a:ext>
            </a:extLst>
          </p:cNvPr>
          <p:cNvSpPr>
            <a:spLocks noGrp="1"/>
          </p:cNvSpPr>
          <p:nvPr>
            <p:ph type="sldNum" sz="quarter" idx="12"/>
          </p:nvPr>
        </p:nvSpPr>
        <p:spPr/>
        <p:txBody>
          <a:bodyPr/>
          <a:lstStyle/>
          <a:p>
            <a:fld id="{7B25269E-7C0A-4220-A457-11DE20A9F51F}" type="slidenum">
              <a:rPr lang="en-US" smtClean="0"/>
              <a:t>‹#›</a:t>
            </a:fld>
            <a:endParaRPr lang="en-US"/>
          </a:p>
        </p:txBody>
      </p:sp>
    </p:spTree>
    <p:extLst>
      <p:ext uri="{BB962C8B-B14F-4D97-AF65-F5344CB8AC3E}">
        <p14:creationId xmlns:p14="http://schemas.microsoft.com/office/powerpoint/2010/main" val="2738517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FFC45-0C2E-429F-B5F3-6A5BB0E02A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E3B8EFF-48AC-4459-A0A0-B29992BB2A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41FFA80-9D0E-49BE-AC5F-D95D8AFD8B04}"/>
              </a:ext>
            </a:extLst>
          </p:cNvPr>
          <p:cNvSpPr>
            <a:spLocks noGrp="1"/>
          </p:cNvSpPr>
          <p:nvPr>
            <p:ph type="dt" sz="half" idx="10"/>
          </p:nvPr>
        </p:nvSpPr>
        <p:spPr/>
        <p:txBody>
          <a:bodyPr/>
          <a:lstStyle/>
          <a:p>
            <a:fld id="{8A264D11-174B-464D-AC4C-79AC1AB00FCC}" type="datetimeFigureOut">
              <a:rPr lang="en-US" smtClean="0"/>
              <a:t>8/27/2021</a:t>
            </a:fld>
            <a:endParaRPr lang="en-US"/>
          </a:p>
        </p:txBody>
      </p:sp>
      <p:sp>
        <p:nvSpPr>
          <p:cNvPr id="5" name="Footer Placeholder 4">
            <a:extLst>
              <a:ext uri="{FF2B5EF4-FFF2-40B4-BE49-F238E27FC236}">
                <a16:creationId xmlns:a16="http://schemas.microsoft.com/office/drawing/2014/main" id="{94725B8B-6941-4245-9CDE-2572AB3DB4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2E3439-9BD2-4EF4-9DD8-30BEA7FEDA78}"/>
              </a:ext>
            </a:extLst>
          </p:cNvPr>
          <p:cNvSpPr>
            <a:spLocks noGrp="1"/>
          </p:cNvSpPr>
          <p:nvPr>
            <p:ph type="sldNum" sz="quarter" idx="12"/>
          </p:nvPr>
        </p:nvSpPr>
        <p:spPr/>
        <p:txBody>
          <a:bodyPr/>
          <a:lstStyle/>
          <a:p>
            <a:fld id="{7B25269E-7C0A-4220-A457-11DE20A9F51F}" type="slidenum">
              <a:rPr lang="en-US" smtClean="0"/>
              <a:t>‹#›</a:t>
            </a:fld>
            <a:endParaRPr lang="en-US"/>
          </a:p>
        </p:txBody>
      </p:sp>
    </p:spTree>
    <p:extLst>
      <p:ext uri="{BB962C8B-B14F-4D97-AF65-F5344CB8AC3E}">
        <p14:creationId xmlns:p14="http://schemas.microsoft.com/office/powerpoint/2010/main" val="2848234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F91BA-0BA8-4103-8D73-803E4362CB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FB55C9-B0C7-4F14-AECC-9A8C8CA07DE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694D422-B887-4259-89F1-45CD0FFEEEC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5FB84EB-7F07-4C78-870D-2B663817B8C4}"/>
              </a:ext>
            </a:extLst>
          </p:cNvPr>
          <p:cNvSpPr>
            <a:spLocks noGrp="1"/>
          </p:cNvSpPr>
          <p:nvPr>
            <p:ph type="dt" sz="half" idx="10"/>
          </p:nvPr>
        </p:nvSpPr>
        <p:spPr/>
        <p:txBody>
          <a:bodyPr/>
          <a:lstStyle/>
          <a:p>
            <a:fld id="{8A264D11-174B-464D-AC4C-79AC1AB00FCC}" type="datetimeFigureOut">
              <a:rPr lang="en-US" smtClean="0"/>
              <a:t>8/27/2021</a:t>
            </a:fld>
            <a:endParaRPr lang="en-US"/>
          </a:p>
        </p:txBody>
      </p:sp>
      <p:sp>
        <p:nvSpPr>
          <p:cNvPr id="6" name="Footer Placeholder 5">
            <a:extLst>
              <a:ext uri="{FF2B5EF4-FFF2-40B4-BE49-F238E27FC236}">
                <a16:creationId xmlns:a16="http://schemas.microsoft.com/office/drawing/2014/main" id="{D44EDDD8-83DE-4A11-A635-B83FFD89D2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EEE0E4-4DC8-447E-8C0D-8ED22C0D7649}"/>
              </a:ext>
            </a:extLst>
          </p:cNvPr>
          <p:cNvSpPr>
            <a:spLocks noGrp="1"/>
          </p:cNvSpPr>
          <p:nvPr>
            <p:ph type="sldNum" sz="quarter" idx="12"/>
          </p:nvPr>
        </p:nvSpPr>
        <p:spPr/>
        <p:txBody>
          <a:bodyPr/>
          <a:lstStyle/>
          <a:p>
            <a:fld id="{7B25269E-7C0A-4220-A457-11DE20A9F51F}" type="slidenum">
              <a:rPr lang="en-US" smtClean="0"/>
              <a:t>‹#›</a:t>
            </a:fld>
            <a:endParaRPr lang="en-US"/>
          </a:p>
        </p:txBody>
      </p:sp>
    </p:spTree>
    <p:extLst>
      <p:ext uri="{BB962C8B-B14F-4D97-AF65-F5344CB8AC3E}">
        <p14:creationId xmlns:p14="http://schemas.microsoft.com/office/powerpoint/2010/main" val="5291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2E8E5-3DF5-4704-B0CB-F71A181820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0FB6473-7AA6-42B5-BC16-5A7A434F4B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C80730-B6F6-45BD-8ABF-46BB4D6602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AED9823-72FE-41C0-973A-D5B3E0E75F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39D833-C6EB-44C4-A92E-8D10D04390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DA7CA17-8560-45B1-9432-5ADB114006A7}"/>
              </a:ext>
            </a:extLst>
          </p:cNvPr>
          <p:cNvSpPr>
            <a:spLocks noGrp="1"/>
          </p:cNvSpPr>
          <p:nvPr>
            <p:ph type="dt" sz="half" idx="10"/>
          </p:nvPr>
        </p:nvSpPr>
        <p:spPr/>
        <p:txBody>
          <a:bodyPr/>
          <a:lstStyle/>
          <a:p>
            <a:fld id="{8A264D11-174B-464D-AC4C-79AC1AB00FCC}" type="datetimeFigureOut">
              <a:rPr lang="en-US" smtClean="0"/>
              <a:t>8/27/2021</a:t>
            </a:fld>
            <a:endParaRPr lang="en-US"/>
          </a:p>
        </p:txBody>
      </p:sp>
      <p:sp>
        <p:nvSpPr>
          <p:cNvPr id="8" name="Footer Placeholder 7">
            <a:extLst>
              <a:ext uri="{FF2B5EF4-FFF2-40B4-BE49-F238E27FC236}">
                <a16:creationId xmlns:a16="http://schemas.microsoft.com/office/drawing/2014/main" id="{F1C8BBE5-0CB5-4E34-9EFF-DAA6A1E4A22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1168487-EC40-4894-A610-ED7B5738100B}"/>
              </a:ext>
            </a:extLst>
          </p:cNvPr>
          <p:cNvSpPr>
            <a:spLocks noGrp="1"/>
          </p:cNvSpPr>
          <p:nvPr>
            <p:ph type="sldNum" sz="quarter" idx="12"/>
          </p:nvPr>
        </p:nvSpPr>
        <p:spPr/>
        <p:txBody>
          <a:bodyPr/>
          <a:lstStyle/>
          <a:p>
            <a:fld id="{7B25269E-7C0A-4220-A457-11DE20A9F51F}" type="slidenum">
              <a:rPr lang="en-US" smtClean="0"/>
              <a:t>‹#›</a:t>
            </a:fld>
            <a:endParaRPr lang="en-US"/>
          </a:p>
        </p:txBody>
      </p:sp>
    </p:spTree>
    <p:extLst>
      <p:ext uri="{BB962C8B-B14F-4D97-AF65-F5344CB8AC3E}">
        <p14:creationId xmlns:p14="http://schemas.microsoft.com/office/powerpoint/2010/main" val="989132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54130-EBE4-4681-866E-E856A0C188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B8F1391-6B24-445E-BD6B-D277FDE2CD2D}"/>
              </a:ext>
            </a:extLst>
          </p:cNvPr>
          <p:cNvSpPr>
            <a:spLocks noGrp="1"/>
          </p:cNvSpPr>
          <p:nvPr>
            <p:ph type="dt" sz="half" idx="10"/>
          </p:nvPr>
        </p:nvSpPr>
        <p:spPr/>
        <p:txBody>
          <a:bodyPr/>
          <a:lstStyle/>
          <a:p>
            <a:fld id="{8A264D11-174B-464D-AC4C-79AC1AB00FCC}" type="datetimeFigureOut">
              <a:rPr lang="en-US" smtClean="0"/>
              <a:t>8/27/2021</a:t>
            </a:fld>
            <a:endParaRPr lang="en-US"/>
          </a:p>
        </p:txBody>
      </p:sp>
      <p:sp>
        <p:nvSpPr>
          <p:cNvPr id="4" name="Footer Placeholder 3">
            <a:extLst>
              <a:ext uri="{FF2B5EF4-FFF2-40B4-BE49-F238E27FC236}">
                <a16:creationId xmlns:a16="http://schemas.microsoft.com/office/drawing/2014/main" id="{7E0DAACD-2883-4533-8A1D-8F1F9519D43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10B3A05-8FD1-48DA-93D7-3AAD60AED6D1}"/>
              </a:ext>
            </a:extLst>
          </p:cNvPr>
          <p:cNvSpPr>
            <a:spLocks noGrp="1"/>
          </p:cNvSpPr>
          <p:nvPr>
            <p:ph type="sldNum" sz="quarter" idx="12"/>
          </p:nvPr>
        </p:nvSpPr>
        <p:spPr/>
        <p:txBody>
          <a:bodyPr/>
          <a:lstStyle/>
          <a:p>
            <a:fld id="{7B25269E-7C0A-4220-A457-11DE20A9F51F}" type="slidenum">
              <a:rPr lang="en-US" smtClean="0"/>
              <a:t>‹#›</a:t>
            </a:fld>
            <a:endParaRPr lang="en-US"/>
          </a:p>
        </p:txBody>
      </p:sp>
    </p:spTree>
    <p:extLst>
      <p:ext uri="{BB962C8B-B14F-4D97-AF65-F5344CB8AC3E}">
        <p14:creationId xmlns:p14="http://schemas.microsoft.com/office/powerpoint/2010/main" val="1930648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B1FE32-361E-4682-A3CE-FE141423E875}"/>
              </a:ext>
            </a:extLst>
          </p:cNvPr>
          <p:cNvSpPr>
            <a:spLocks noGrp="1"/>
          </p:cNvSpPr>
          <p:nvPr>
            <p:ph type="dt" sz="half" idx="10"/>
          </p:nvPr>
        </p:nvSpPr>
        <p:spPr/>
        <p:txBody>
          <a:bodyPr/>
          <a:lstStyle/>
          <a:p>
            <a:fld id="{8A264D11-174B-464D-AC4C-79AC1AB00FCC}" type="datetimeFigureOut">
              <a:rPr lang="en-US" smtClean="0"/>
              <a:t>8/27/2021</a:t>
            </a:fld>
            <a:endParaRPr lang="en-US"/>
          </a:p>
        </p:txBody>
      </p:sp>
      <p:sp>
        <p:nvSpPr>
          <p:cNvPr id="3" name="Footer Placeholder 2">
            <a:extLst>
              <a:ext uri="{FF2B5EF4-FFF2-40B4-BE49-F238E27FC236}">
                <a16:creationId xmlns:a16="http://schemas.microsoft.com/office/drawing/2014/main" id="{00B0FCEF-FFA6-4026-8687-AF8F87916A8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71DFF17-A1B4-40C3-8264-C4D59068E110}"/>
              </a:ext>
            </a:extLst>
          </p:cNvPr>
          <p:cNvSpPr>
            <a:spLocks noGrp="1"/>
          </p:cNvSpPr>
          <p:nvPr>
            <p:ph type="sldNum" sz="quarter" idx="12"/>
          </p:nvPr>
        </p:nvSpPr>
        <p:spPr/>
        <p:txBody>
          <a:bodyPr/>
          <a:lstStyle/>
          <a:p>
            <a:fld id="{7B25269E-7C0A-4220-A457-11DE20A9F51F}" type="slidenum">
              <a:rPr lang="en-US" smtClean="0"/>
              <a:t>‹#›</a:t>
            </a:fld>
            <a:endParaRPr lang="en-US"/>
          </a:p>
        </p:txBody>
      </p:sp>
    </p:spTree>
    <p:extLst>
      <p:ext uri="{BB962C8B-B14F-4D97-AF65-F5344CB8AC3E}">
        <p14:creationId xmlns:p14="http://schemas.microsoft.com/office/powerpoint/2010/main" val="3781632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DDCB0-327D-4A8C-BD4A-481E1B81BE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9169C29-884A-4683-A00D-8069C11572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D3FE79-75D1-4C8C-BDBF-2CD3434426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3C3711-6E9C-4D71-995F-4CBF53624432}"/>
              </a:ext>
            </a:extLst>
          </p:cNvPr>
          <p:cNvSpPr>
            <a:spLocks noGrp="1"/>
          </p:cNvSpPr>
          <p:nvPr>
            <p:ph type="dt" sz="half" idx="10"/>
          </p:nvPr>
        </p:nvSpPr>
        <p:spPr/>
        <p:txBody>
          <a:bodyPr/>
          <a:lstStyle/>
          <a:p>
            <a:fld id="{8A264D11-174B-464D-AC4C-79AC1AB00FCC}" type="datetimeFigureOut">
              <a:rPr lang="en-US" smtClean="0"/>
              <a:t>8/27/2021</a:t>
            </a:fld>
            <a:endParaRPr lang="en-US"/>
          </a:p>
        </p:txBody>
      </p:sp>
      <p:sp>
        <p:nvSpPr>
          <p:cNvPr id="6" name="Footer Placeholder 5">
            <a:extLst>
              <a:ext uri="{FF2B5EF4-FFF2-40B4-BE49-F238E27FC236}">
                <a16:creationId xmlns:a16="http://schemas.microsoft.com/office/drawing/2014/main" id="{371CED08-0FB6-4A13-8816-09225FECF6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DDAAF0-D5E2-4AE8-8539-6D3D9962AD93}"/>
              </a:ext>
            </a:extLst>
          </p:cNvPr>
          <p:cNvSpPr>
            <a:spLocks noGrp="1"/>
          </p:cNvSpPr>
          <p:nvPr>
            <p:ph type="sldNum" sz="quarter" idx="12"/>
          </p:nvPr>
        </p:nvSpPr>
        <p:spPr/>
        <p:txBody>
          <a:bodyPr/>
          <a:lstStyle/>
          <a:p>
            <a:fld id="{7B25269E-7C0A-4220-A457-11DE20A9F51F}" type="slidenum">
              <a:rPr lang="en-US" smtClean="0"/>
              <a:t>‹#›</a:t>
            </a:fld>
            <a:endParaRPr lang="en-US"/>
          </a:p>
        </p:txBody>
      </p:sp>
    </p:spTree>
    <p:extLst>
      <p:ext uri="{BB962C8B-B14F-4D97-AF65-F5344CB8AC3E}">
        <p14:creationId xmlns:p14="http://schemas.microsoft.com/office/powerpoint/2010/main" val="910848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700DE-84B2-449F-945F-ACFB8B2865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EDBE19F-90E3-48AD-B2AA-548961CD3B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A2E141B-56DB-48D5-872B-EB3B15B591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013C62-2778-4D7A-B541-A6DEE7D0FC02}"/>
              </a:ext>
            </a:extLst>
          </p:cNvPr>
          <p:cNvSpPr>
            <a:spLocks noGrp="1"/>
          </p:cNvSpPr>
          <p:nvPr>
            <p:ph type="dt" sz="half" idx="10"/>
          </p:nvPr>
        </p:nvSpPr>
        <p:spPr/>
        <p:txBody>
          <a:bodyPr/>
          <a:lstStyle/>
          <a:p>
            <a:fld id="{8A264D11-174B-464D-AC4C-79AC1AB00FCC}" type="datetimeFigureOut">
              <a:rPr lang="en-US" smtClean="0"/>
              <a:t>8/27/2021</a:t>
            </a:fld>
            <a:endParaRPr lang="en-US"/>
          </a:p>
        </p:txBody>
      </p:sp>
      <p:sp>
        <p:nvSpPr>
          <p:cNvPr id="6" name="Footer Placeholder 5">
            <a:extLst>
              <a:ext uri="{FF2B5EF4-FFF2-40B4-BE49-F238E27FC236}">
                <a16:creationId xmlns:a16="http://schemas.microsoft.com/office/drawing/2014/main" id="{028E6944-BBF1-4AB3-A6A9-86E4D5A0AB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7B2D46-B7AE-4DAB-9107-C8746D182F78}"/>
              </a:ext>
            </a:extLst>
          </p:cNvPr>
          <p:cNvSpPr>
            <a:spLocks noGrp="1"/>
          </p:cNvSpPr>
          <p:nvPr>
            <p:ph type="sldNum" sz="quarter" idx="12"/>
          </p:nvPr>
        </p:nvSpPr>
        <p:spPr/>
        <p:txBody>
          <a:bodyPr/>
          <a:lstStyle/>
          <a:p>
            <a:fld id="{7B25269E-7C0A-4220-A457-11DE20A9F51F}" type="slidenum">
              <a:rPr lang="en-US" smtClean="0"/>
              <a:t>‹#›</a:t>
            </a:fld>
            <a:endParaRPr lang="en-US"/>
          </a:p>
        </p:txBody>
      </p:sp>
    </p:spTree>
    <p:extLst>
      <p:ext uri="{BB962C8B-B14F-4D97-AF65-F5344CB8AC3E}">
        <p14:creationId xmlns:p14="http://schemas.microsoft.com/office/powerpoint/2010/main" val="3676826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E1A5B4-67DE-4070-9A59-CEBD8DA86F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042C84A-B6A2-4603-865B-23D2A1161C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93D1DF-5DA1-4231-AFC5-2797176237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264D11-174B-464D-AC4C-79AC1AB00FCC}" type="datetimeFigureOut">
              <a:rPr lang="en-US" smtClean="0"/>
              <a:t>8/27/2021</a:t>
            </a:fld>
            <a:endParaRPr lang="en-US"/>
          </a:p>
        </p:txBody>
      </p:sp>
      <p:sp>
        <p:nvSpPr>
          <p:cNvPr id="5" name="Footer Placeholder 4">
            <a:extLst>
              <a:ext uri="{FF2B5EF4-FFF2-40B4-BE49-F238E27FC236}">
                <a16:creationId xmlns:a16="http://schemas.microsoft.com/office/drawing/2014/main" id="{70D2C28F-6BB6-46C5-B3AE-1450B3D04D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DB65380-CD91-4385-B1BE-8F83092336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25269E-7C0A-4220-A457-11DE20A9F51F}" type="slidenum">
              <a:rPr lang="en-US" smtClean="0"/>
              <a:t>‹#›</a:t>
            </a:fld>
            <a:endParaRPr lang="en-US"/>
          </a:p>
        </p:txBody>
      </p:sp>
    </p:spTree>
    <p:extLst>
      <p:ext uri="{BB962C8B-B14F-4D97-AF65-F5344CB8AC3E}">
        <p14:creationId xmlns:p14="http://schemas.microsoft.com/office/powerpoint/2010/main" val="2957882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6891E-3A3C-436B-B555-B2253D2C168E}"/>
              </a:ext>
            </a:extLst>
          </p:cNvPr>
          <p:cNvSpPr>
            <a:spLocks noGrp="1"/>
          </p:cNvSpPr>
          <p:nvPr>
            <p:ph type="ctrTitle"/>
          </p:nvPr>
        </p:nvSpPr>
        <p:spPr/>
        <p:txBody>
          <a:bodyPr/>
          <a:lstStyle/>
          <a:p>
            <a:r>
              <a:rPr lang="en-US" dirty="0"/>
              <a:t>Theory and Empirics</a:t>
            </a:r>
          </a:p>
        </p:txBody>
      </p:sp>
      <p:sp>
        <p:nvSpPr>
          <p:cNvPr id="3" name="Subtitle 2">
            <a:extLst>
              <a:ext uri="{FF2B5EF4-FFF2-40B4-BE49-F238E27FC236}">
                <a16:creationId xmlns:a16="http://schemas.microsoft.com/office/drawing/2014/main" id="{0BC88078-2693-44D5-989E-F1C0E2C570EF}"/>
              </a:ext>
            </a:extLst>
          </p:cNvPr>
          <p:cNvSpPr>
            <a:spLocks noGrp="1"/>
          </p:cNvSpPr>
          <p:nvPr>
            <p:ph type="subTitle" idx="1"/>
          </p:nvPr>
        </p:nvSpPr>
        <p:spPr/>
        <p:txBody>
          <a:bodyPr/>
          <a:lstStyle/>
          <a:p>
            <a:r>
              <a:rPr lang="en-US" dirty="0"/>
              <a:t>Econ 709</a:t>
            </a:r>
          </a:p>
          <a:p>
            <a:r>
              <a:rPr lang="en-US" dirty="0"/>
              <a:t>Roger Congleton</a:t>
            </a:r>
          </a:p>
          <a:p>
            <a:r>
              <a:rPr lang="en-US" dirty="0"/>
              <a:t>8-29-21</a:t>
            </a:r>
          </a:p>
        </p:txBody>
      </p:sp>
    </p:spTree>
    <p:extLst>
      <p:ext uri="{BB962C8B-B14F-4D97-AF65-F5344CB8AC3E}">
        <p14:creationId xmlns:p14="http://schemas.microsoft.com/office/powerpoint/2010/main" val="1910351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94C5-ACB2-4B50-AD68-FC42E0415AAC}"/>
              </a:ext>
            </a:extLst>
          </p:cNvPr>
          <p:cNvSpPr>
            <a:spLocks noGrp="1"/>
          </p:cNvSpPr>
          <p:nvPr>
            <p:ph type="title"/>
          </p:nvPr>
        </p:nvSpPr>
        <p:spPr>
          <a:xfrm>
            <a:off x="838200" y="365126"/>
            <a:ext cx="10515600" cy="1088118"/>
          </a:xfrm>
        </p:spPr>
        <p:txBody>
          <a:bodyPr/>
          <a:lstStyle/>
          <a:p>
            <a:r>
              <a:rPr lang="en-US" dirty="0"/>
              <a:t>Model Extensions</a:t>
            </a:r>
          </a:p>
        </p:txBody>
      </p:sp>
      <p:sp>
        <p:nvSpPr>
          <p:cNvPr id="3" name="Content Placeholder 2">
            <a:extLst>
              <a:ext uri="{FF2B5EF4-FFF2-40B4-BE49-F238E27FC236}">
                <a16:creationId xmlns:a16="http://schemas.microsoft.com/office/drawing/2014/main" id="{C6D10C19-CB76-4CE5-B9BC-1A27F019B8C9}"/>
              </a:ext>
            </a:extLst>
          </p:cNvPr>
          <p:cNvSpPr>
            <a:spLocks noGrp="1"/>
          </p:cNvSpPr>
          <p:nvPr>
            <p:ph idx="1"/>
          </p:nvPr>
        </p:nvSpPr>
        <p:spPr>
          <a:xfrm>
            <a:off x="838200" y="1453244"/>
            <a:ext cx="10515600" cy="4723719"/>
          </a:xfrm>
        </p:spPr>
        <p:txBody>
          <a:bodyPr/>
          <a:lstStyle/>
          <a:p>
            <a:r>
              <a:rPr lang="en-US" dirty="0"/>
              <a:t>Of course it is also possible that rather than the data or functional form being at fault, the model may have abstracted from (ignored or neglected) factors that are influential in the period of interest.</a:t>
            </a:r>
          </a:p>
          <a:p>
            <a:r>
              <a:rPr lang="en-US" dirty="0"/>
              <a:t>For example, most people’s demand for goods and services vary with their age and education, as well as the prices confronted and their income.</a:t>
            </a:r>
          </a:p>
          <a:p>
            <a:r>
              <a:rPr lang="en-US" dirty="0"/>
              <a:t>In this case, the utility function becomes U = u(X, V, A, E ) where age (A) and education (E) are not choice variables but conditioning factors of the individual’s utility function.</a:t>
            </a:r>
          </a:p>
          <a:p>
            <a:r>
              <a:rPr lang="en-US" dirty="0"/>
              <a:t>In this extended model, the demand function becomes X*=f(P, Y, A, E) </a:t>
            </a:r>
          </a:p>
        </p:txBody>
      </p:sp>
    </p:spTree>
    <p:extLst>
      <p:ext uri="{BB962C8B-B14F-4D97-AF65-F5344CB8AC3E}">
        <p14:creationId xmlns:p14="http://schemas.microsoft.com/office/powerpoint/2010/main" val="1680227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FF8B5-FB89-4678-AD68-66EC97DA4114}"/>
              </a:ext>
            </a:extLst>
          </p:cNvPr>
          <p:cNvSpPr>
            <a:spLocks noGrp="1"/>
          </p:cNvSpPr>
          <p:nvPr>
            <p:ph type="title"/>
          </p:nvPr>
        </p:nvSpPr>
        <p:spPr/>
        <p:txBody>
          <a:bodyPr/>
          <a:lstStyle/>
          <a:p>
            <a:r>
              <a:rPr lang="en-US" dirty="0"/>
              <a:t>Interpreting Results</a:t>
            </a:r>
          </a:p>
        </p:txBody>
      </p:sp>
      <p:sp>
        <p:nvSpPr>
          <p:cNvPr id="3" name="Content Placeholder 2">
            <a:extLst>
              <a:ext uri="{FF2B5EF4-FFF2-40B4-BE49-F238E27FC236}">
                <a16:creationId xmlns:a16="http://schemas.microsoft.com/office/drawing/2014/main" id="{2376241C-9466-4FF3-BEEC-4BDEDB279CA1}"/>
              </a:ext>
            </a:extLst>
          </p:cNvPr>
          <p:cNvSpPr>
            <a:spLocks noGrp="1"/>
          </p:cNvSpPr>
          <p:nvPr>
            <p:ph idx="1"/>
          </p:nvPr>
        </p:nvSpPr>
        <p:spPr>
          <a:xfrm>
            <a:off x="838200" y="1502229"/>
            <a:ext cx="10515600" cy="4990646"/>
          </a:xfrm>
        </p:spPr>
        <p:txBody>
          <a:bodyPr>
            <a:normAutofit fontScale="92500" lnSpcReduction="10000"/>
          </a:bodyPr>
          <a:lstStyle/>
          <a:p>
            <a:r>
              <a:rPr lang="en-US" dirty="0"/>
              <a:t>Again the implicit function differentiation rule can be used to characterize the partial derivatives of the demand curve with respect to P, Y, A, and E—although additional assumption would have to be made with respect to the effects of A and E on utility that would not be firmly rooted in economic modelling conventions.  </a:t>
            </a:r>
          </a:p>
          <a:p>
            <a:r>
              <a:rPr lang="en-US" dirty="0"/>
              <a:t>Again the model could be perfect, and again mistaken residuals would be introduced by one’s assumptions about the functional form and appropriate way to measure price, income, age, and education.</a:t>
            </a:r>
          </a:p>
          <a:p>
            <a:r>
              <a:rPr lang="en-US" dirty="0"/>
              <a:t>Thus, even if the model is perfect, the estimates are likely to have an R-square less than one.</a:t>
            </a:r>
          </a:p>
          <a:p>
            <a:r>
              <a:rPr lang="en-US" dirty="0"/>
              <a:t>Estimates from a better more complete economic model often do fit the data better than simpler ones. Fewer left out variables imply fewer sources of bias, but others remain, as with mistakes in the functional form and correct measures of the variables focused on. </a:t>
            </a:r>
          </a:p>
        </p:txBody>
      </p:sp>
    </p:spTree>
    <p:extLst>
      <p:ext uri="{BB962C8B-B14F-4D97-AF65-F5344CB8AC3E}">
        <p14:creationId xmlns:p14="http://schemas.microsoft.com/office/powerpoint/2010/main" val="2617620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1B144-E486-40D4-ACBF-EB91829CB17E}"/>
              </a:ext>
            </a:extLst>
          </p:cNvPr>
          <p:cNvSpPr>
            <a:spLocks noGrp="1"/>
          </p:cNvSpPr>
          <p:nvPr>
            <p:ph type="title"/>
          </p:nvPr>
        </p:nvSpPr>
        <p:spPr/>
        <p:txBody>
          <a:bodyPr/>
          <a:lstStyle/>
          <a:p>
            <a:r>
              <a:rPr lang="en-US" dirty="0"/>
              <a:t>Further extending the model</a:t>
            </a:r>
          </a:p>
        </p:txBody>
      </p:sp>
      <p:sp>
        <p:nvSpPr>
          <p:cNvPr id="3" name="Content Placeholder 2">
            <a:extLst>
              <a:ext uri="{FF2B5EF4-FFF2-40B4-BE49-F238E27FC236}">
                <a16:creationId xmlns:a16="http://schemas.microsoft.com/office/drawing/2014/main" id="{9DE80C6F-878F-4B2F-8FDC-607D58DFCFD2}"/>
              </a:ext>
            </a:extLst>
          </p:cNvPr>
          <p:cNvSpPr>
            <a:spLocks noGrp="1"/>
          </p:cNvSpPr>
          <p:nvPr>
            <p:ph idx="1"/>
          </p:nvPr>
        </p:nvSpPr>
        <p:spPr>
          <a:xfrm>
            <a:off x="838200" y="1551214"/>
            <a:ext cx="10515600" cy="4941661"/>
          </a:xfrm>
        </p:spPr>
        <p:txBody>
          <a:bodyPr>
            <a:normAutofit fontScale="92500" lnSpcReduction="10000"/>
          </a:bodyPr>
          <a:lstStyle/>
          <a:p>
            <a:r>
              <a:rPr lang="en-US" dirty="0"/>
              <a:t>After acknowledging that preferences may change with age and education, it might be recognized that the extent of one’s income tends to rise with age and education, </a:t>
            </a:r>
          </a:p>
          <a:p>
            <a:r>
              <a:rPr lang="en-US" dirty="0"/>
              <a:t>And, thus the utility maximization problem actually looks like: </a:t>
            </a:r>
          </a:p>
          <a:p>
            <a:pPr lvl="2"/>
            <a:r>
              <a:rPr lang="en-US" sz="2600" dirty="0">
                <a:highlight>
                  <a:srgbClr val="FFFF00"/>
                </a:highlight>
              </a:rPr>
              <a:t>maximize U-u(X, V, A, E) subject to y(A, E) = PX + V</a:t>
            </a:r>
          </a:p>
          <a:p>
            <a:r>
              <a:rPr lang="en-US" dirty="0"/>
              <a:t>Notice that this reformulation will change all the derivatives with respect to A and E and may also affect relevant cross-partials (interaction effects) between A and E and X and V. </a:t>
            </a:r>
          </a:p>
          <a:p>
            <a:r>
              <a:rPr lang="en-US" dirty="0"/>
              <a:t>Moreover, Y is no longer in the demand function generated by the implicit function theorem, </a:t>
            </a:r>
            <a:r>
              <a:rPr lang="en-US" dirty="0">
                <a:highlight>
                  <a:srgbClr val="FFFF00"/>
                </a:highlight>
              </a:rPr>
              <a:t>now X* = f(P, A, E), </a:t>
            </a:r>
            <a:r>
              <a:rPr lang="en-US" dirty="0"/>
              <a:t>which is in effect a “reduced form” expression of the demand function.</a:t>
            </a:r>
          </a:p>
          <a:p>
            <a:r>
              <a:rPr lang="en-US" dirty="0"/>
              <a:t>Including Y in the estimate would cause a form of simultaneous equation bias on top of all the other problems.</a:t>
            </a:r>
          </a:p>
          <a:p>
            <a:endParaRPr lang="en-US" dirty="0"/>
          </a:p>
        </p:txBody>
      </p:sp>
    </p:spTree>
    <p:extLst>
      <p:ext uri="{BB962C8B-B14F-4D97-AF65-F5344CB8AC3E}">
        <p14:creationId xmlns:p14="http://schemas.microsoft.com/office/powerpoint/2010/main" val="1964582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8E9F8-0B9A-4B0A-AC93-0513CC0DD0C7}"/>
              </a:ext>
            </a:extLst>
          </p:cNvPr>
          <p:cNvSpPr>
            <a:spLocks noGrp="1"/>
          </p:cNvSpPr>
          <p:nvPr>
            <p:ph type="title"/>
          </p:nvPr>
        </p:nvSpPr>
        <p:spPr/>
        <p:txBody>
          <a:bodyPr/>
          <a:lstStyle/>
          <a:p>
            <a:r>
              <a:rPr lang="en-US" dirty="0"/>
              <a:t>Is more data always better than less?</a:t>
            </a:r>
          </a:p>
        </p:txBody>
      </p:sp>
      <p:sp>
        <p:nvSpPr>
          <p:cNvPr id="3" name="Content Placeholder 2">
            <a:extLst>
              <a:ext uri="{FF2B5EF4-FFF2-40B4-BE49-F238E27FC236}">
                <a16:creationId xmlns:a16="http://schemas.microsoft.com/office/drawing/2014/main" id="{7158A567-99F0-4F88-9E03-7D46B8908374}"/>
              </a:ext>
            </a:extLst>
          </p:cNvPr>
          <p:cNvSpPr>
            <a:spLocks noGrp="1"/>
          </p:cNvSpPr>
          <p:nvPr>
            <p:ph idx="1"/>
          </p:nvPr>
        </p:nvSpPr>
        <p:spPr>
          <a:xfrm>
            <a:off x="838200" y="1690688"/>
            <a:ext cx="10515600" cy="4486275"/>
          </a:xfrm>
        </p:spPr>
        <p:txBody>
          <a:bodyPr>
            <a:normAutofit fontScale="92500"/>
          </a:bodyPr>
          <a:lstStyle/>
          <a:p>
            <a:r>
              <a:rPr lang="en-US" dirty="0"/>
              <a:t>More extensive models require more extensive data and more assumptions about functional forms and how to measure the variables focused on.</a:t>
            </a:r>
          </a:p>
          <a:p>
            <a:r>
              <a:rPr lang="en-US" dirty="0"/>
              <a:t>However, more data is not always improve the tests of the hypotheses of interest.  </a:t>
            </a:r>
          </a:p>
          <a:p>
            <a:r>
              <a:rPr lang="en-US" dirty="0"/>
              <a:t>For example, </a:t>
            </a:r>
            <a:r>
              <a:rPr lang="en-US" dirty="0">
                <a:highlight>
                  <a:srgbClr val="FFFF00"/>
                </a:highlight>
              </a:rPr>
              <a:t>if one is interested in the current or short term effect of prices on an individual’s demand for X, short term data rather than pooled time series data will work fine</a:t>
            </a:r>
            <a:r>
              <a:rPr lang="en-US" dirty="0"/>
              <a:t>—at least according to the model developed to this point, because A and E are constant during the short run.</a:t>
            </a:r>
          </a:p>
          <a:p>
            <a:r>
              <a:rPr lang="en-US" dirty="0"/>
              <a:t>Thus, pooled time series data on them are unnecessary if the window of interest is a fairly short one.</a:t>
            </a:r>
          </a:p>
        </p:txBody>
      </p:sp>
    </p:spTree>
    <p:extLst>
      <p:ext uri="{BB962C8B-B14F-4D97-AF65-F5344CB8AC3E}">
        <p14:creationId xmlns:p14="http://schemas.microsoft.com/office/powerpoint/2010/main" val="1054765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969D7-B62D-4AB0-8B0B-C6856DA1F4EB}"/>
              </a:ext>
            </a:extLst>
          </p:cNvPr>
          <p:cNvSpPr>
            <a:spLocks noGrp="1"/>
          </p:cNvSpPr>
          <p:nvPr>
            <p:ph type="title"/>
          </p:nvPr>
        </p:nvSpPr>
        <p:spPr/>
        <p:txBody>
          <a:bodyPr/>
          <a:lstStyle/>
          <a:p>
            <a:r>
              <a:rPr lang="en-US" dirty="0"/>
              <a:t>Other extensions</a:t>
            </a:r>
          </a:p>
        </p:txBody>
      </p:sp>
      <p:sp>
        <p:nvSpPr>
          <p:cNvPr id="3" name="Content Placeholder 2">
            <a:extLst>
              <a:ext uri="{FF2B5EF4-FFF2-40B4-BE49-F238E27FC236}">
                <a16:creationId xmlns:a16="http://schemas.microsoft.com/office/drawing/2014/main" id="{6FAE6CDA-BD17-4655-B3E8-2434C124057A}"/>
              </a:ext>
            </a:extLst>
          </p:cNvPr>
          <p:cNvSpPr>
            <a:spLocks noGrp="1"/>
          </p:cNvSpPr>
          <p:nvPr>
            <p:ph idx="1"/>
          </p:nvPr>
        </p:nvSpPr>
        <p:spPr>
          <a:xfrm>
            <a:off x="838200" y="1450067"/>
            <a:ext cx="10515600" cy="5042808"/>
          </a:xfrm>
        </p:spPr>
        <p:txBody>
          <a:bodyPr>
            <a:normAutofit fontScale="92500" lnSpcReduction="20000"/>
          </a:bodyPr>
          <a:lstStyle/>
          <a:p>
            <a:r>
              <a:rPr lang="en-US" dirty="0"/>
              <a:t>One can use individual models of demand (or policy response) to construct models of market demand (or community demand) by using the individual model to “build” markets or communities. </a:t>
            </a:r>
          </a:p>
          <a:p>
            <a:r>
              <a:rPr lang="en-US" dirty="0"/>
              <a:t>For example, one may (</a:t>
            </a:r>
            <a:r>
              <a:rPr lang="en-US" dirty="0" err="1"/>
              <a:t>i</a:t>
            </a:r>
            <a:r>
              <a:rPr lang="en-US" dirty="0"/>
              <a:t>) simply assume that all individuals are the same and multiply the individual models by community population, or (2) one may assume that people differ only by age and education (or income) and add up the implied demands weighted by the number of persons in each subgroup. </a:t>
            </a:r>
          </a:p>
          <a:p>
            <a:r>
              <a:rPr lang="en-US" dirty="0"/>
              <a:t>Again, there are issues of functional form and data measurement and again models can be further extended.</a:t>
            </a:r>
          </a:p>
          <a:p>
            <a:r>
              <a:rPr lang="en-US" dirty="0"/>
              <a:t>Model extensions are always possible </a:t>
            </a:r>
            <a:r>
              <a:rPr lang="en-US" b="1" dirty="0"/>
              <a:t>because</a:t>
            </a:r>
            <a:r>
              <a:rPr lang="en-US" dirty="0"/>
              <a:t> every “model” attempts to focus on the most “important” subset of the relevant decision and market environment (hopefully the most important parts). However, other neglected parts could be important—such possibilities can always be tested. </a:t>
            </a:r>
          </a:p>
        </p:txBody>
      </p:sp>
    </p:spTree>
    <p:extLst>
      <p:ext uri="{BB962C8B-B14F-4D97-AF65-F5344CB8AC3E}">
        <p14:creationId xmlns:p14="http://schemas.microsoft.com/office/powerpoint/2010/main" val="2244904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5AB4C-621C-4DAD-8050-D49F0761F8FB}"/>
              </a:ext>
            </a:extLst>
          </p:cNvPr>
          <p:cNvSpPr>
            <a:spLocks noGrp="1"/>
          </p:cNvSpPr>
          <p:nvPr>
            <p:ph type="title"/>
          </p:nvPr>
        </p:nvSpPr>
        <p:spPr>
          <a:xfrm>
            <a:off x="838200" y="365126"/>
            <a:ext cx="10515600" cy="924832"/>
          </a:xfrm>
        </p:spPr>
        <p:txBody>
          <a:bodyPr>
            <a:normAutofit fontScale="90000"/>
          </a:bodyPr>
          <a:lstStyle/>
          <a:p>
            <a:r>
              <a:rPr lang="en-US" b="1" dirty="0"/>
              <a:t>Implications</a:t>
            </a:r>
            <a:r>
              <a:rPr lang="en-US" dirty="0"/>
              <a:t> regarding the limits of economic and econometric analysis and their expansion</a:t>
            </a:r>
          </a:p>
        </p:txBody>
      </p:sp>
      <p:sp>
        <p:nvSpPr>
          <p:cNvPr id="3" name="Content Placeholder 2">
            <a:extLst>
              <a:ext uri="{FF2B5EF4-FFF2-40B4-BE49-F238E27FC236}">
                <a16:creationId xmlns:a16="http://schemas.microsoft.com/office/drawing/2014/main" id="{EEE0038B-3CB5-4E80-A551-5BBB4E0488E5}"/>
              </a:ext>
            </a:extLst>
          </p:cNvPr>
          <p:cNvSpPr>
            <a:spLocks noGrp="1"/>
          </p:cNvSpPr>
          <p:nvPr>
            <p:ph idx="1"/>
          </p:nvPr>
        </p:nvSpPr>
        <p:spPr>
          <a:xfrm>
            <a:off x="838199" y="1600200"/>
            <a:ext cx="10853057" cy="4892673"/>
          </a:xfrm>
        </p:spPr>
        <p:txBody>
          <a:bodyPr>
            <a:normAutofit fontScale="92500" lnSpcReduction="20000"/>
          </a:bodyPr>
          <a:lstStyle/>
          <a:p>
            <a:r>
              <a:rPr lang="en-US" dirty="0"/>
              <a:t>(1) Economic models are useful even when they are not perfect because they focus attention on key variables and relationships—and show why those variables and relationships are likely to be important</a:t>
            </a:r>
          </a:p>
          <a:p>
            <a:r>
              <a:rPr lang="en-US" dirty="0"/>
              <a:t>(2) Econometric tests of such models are always imperfect because of assumptions that have to be made about function forms and the best way to measure the variables of interest—and also the best econometric technic to apply.</a:t>
            </a:r>
          </a:p>
          <a:p>
            <a:r>
              <a:rPr lang="en-US" dirty="0"/>
              <a:t>(3) Models and estimation methods can “always” be extended</a:t>
            </a:r>
          </a:p>
          <a:p>
            <a:r>
              <a:rPr lang="en-US" dirty="0"/>
              <a:t>(4) The latter implies that theory based econometrics is a literature that can go on indefinitely without necessarily generating decisive results. [Hence, there is a large and growing literature, and lots of opportunities for future publications.]</a:t>
            </a:r>
          </a:p>
          <a:p>
            <a:r>
              <a:rPr lang="en-US" dirty="0"/>
              <a:t>(5) Some modesty is in order for both model builders and estimators—although this seems to conflict with publication norms.</a:t>
            </a:r>
          </a:p>
        </p:txBody>
      </p:sp>
    </p:spTree>
    <p:extLst>
      <p:ext uri="{BB962C8B-B14F-4D97-AF65-F5344CB8AC3E}">
        <p14:creationId xmlns:p14="http://schemas.microsoft.com/office/powerpoint/2010/main" val="2708719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A4235-0699-4F56-8EA7-3AB846A2D935}"/>
              </a:ext>
            </a:extLst>
          </p:cNvPr>
          <p:cNvSpPr>
            <a:spLocks noGrp="1"/>
          </p:cNvSpPr>
          <p:nvPr>
            <p:ph type="title"/>
          </p:nvPr>
        </p:nvSpPr>
        <p:spPr/>
        <p:txBody>
          <a:bodyPr/>
          <a:lstStyle/>
          <a:p>
            <a:r>
              <a:rPr lang="en-US" dirty="0"/>
              <a:t>Intro</a:t>
            </a:r>
          </a:p>
        </p:txBody>
      </p:sp>
      <p:sp>
        <p:nvSpPr>
          <p:cNvPr id="3" name="Content Placeholder 2">
            <a:extLst>
              <a:ext uri="{FF2B5EF4-FFF2-40B4-BE49-F238E27FC236}">
                <a16:creationId xmlns:a16="http://schemas.microsoft.com/office/drawing/2014/main" id="{F5B03B38-3154-41F6-8BEC-C80A4F61DF31}"/>
              </a:ext>
            </a:extLst>
          </p:cNvPr>
          <p:cNvSpPr>
            <a:spLocks noGrp="1"/>
          </p:cNvSpPr>
          <p:nvPr>
            <p:ph idx="1"/>
          </p:nvPr>
        </p:nvSpPr>
        <p:spPr>
          <a:xfrm>
            <a:off x="838200" y="1551963"/>
            <a:ext cx="10515600" cy="4625000"/>
          </a:xfrm>
        </p:spPr>
        <p:txBody>
          <a:bodyPr>
            <a:normAutofit/>
          </a:bodyPr>
          <a:lstStyle/>
          <a:p>
            <a:r>
              <a:rPr lang="en-US" dirty="0"/>
              <a:t>Econometrics refers to the subset of statistical methods and tests that are routinely used by economists</a:t>
            </a:r>
          </a:p>
          <a:p>
            <a:r>
              <a:rPr lang="en-US" dirty="0"/>
              <a:t>Econometrics emerged as one of the main methodologies of economics during the 1970s as computers became commonplace at universities and statistical software was developed</a:t>
            </a:r>
          </a:p>
          <a:p>
            <a:r>
              <a:rPr lang="en-US" dirty="0"/>
              <a:t>Initially, these methods were used (1) to test the validity of various implications of economic theory, (2) to parameterize economic models so that they could be used for predictions (as in Macro economics), and (3) to assess rational choice models (interpreted in various ways) as a methodology for understanding economic and other social systems and processes.  </a:t>
            </a:r>
          </a:p>
        </p:txBody>
      </p:sp>
    </p:spTree>
    <p:extLst>
      <p:ext uri="{BB962C8B-B14F-4D97-AF65-F5344CB8AC3E}">
        <p14:creationId xmlns:p14="http://schemas.microsoft.com/office/powerpoint/2010/main" val="381958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A8391-1946-4F0F-A971-4D0D0352E89A}"/>
              </a:ext>
            </a:extLst>
          </p:cNvPr>
          <p:cNvSpPr>
            <a:spLocks noGrp="1"/>
          </p:cNvSpPr>
          <p:nvPr>
            <p:ph type="title"/>
          </p:nvPr>
        </p:nvSpPr>
        <p:spPr/>
        <p:txBody>
          <a:bodyPr/>
          <a:lstStyle/>
          <a:p>
            <a:r>
              <a:rPr lang="en-US" dirty="0"/>
              <a:t>Intro</a:t>
            </a:r>
          </a:p>
        </p:txBody>
      </p:sp>
      <p:sp>
        <p:nvSpPr>
          <p:cNvPr id="3" name="Content Placeholder 2">
            <a:extLst>
              <a:ext uri="{FF2B5EF4-FFF2-40B4-BE49-F238E27FC236}">
                <a16:creationId xmlns:a16="http://schemas.microsoft.com/office/drawing/2014/main" id="{7909E2D2-7501-4E51-A0BD-3B1F10927435}"/>
              </a:ext>
            </a:extLst>
          </p:cNvPr>
          <p:cNvSpPr>
            <a:spLocks noGrp="1"/>
          </p:cNvSpPr>
          <p:nvPr>
            <p:ph idx="1"/>
          </p:nvPr>
        </p:nvSpPr>
        <p:spPr>
          <a:xfrm>
            <a:off x="838200" y="1442906"/>
            <a:ext cx="10515600" cy="5163634"/>
          </a:xfrm>
        </p:spPr>
        <p:txBody>
          <a:bodyPr>
            <a:normAutofit fontScale="85000" lnSpcReduction="10000"/>
          </a:bodyPr>
          <a:lstStyle/>
          <a:p>
            <a:r>
              <a:rPr lang="en-US" dirty="0"/>
              <a:t>From the start, the links between estimates and models varied quite a bit, with some papers based on explicit mathematical models (as with Cobb-Douglas and CES production functions, or linear forms of Monetarist and Keynesian models) and others were based on intuitive characterizations of economic relationships (e.g. demand curves slope downward and most goods are normal goods).</a:t>
            </a:r>
          </a:p>
          <a:p>
            <a:r>
              <a:rPr lang="en-US" dirty="0"/>
              <a:t>Generally, estimates of the more mathematically grounded papers were published in the top tiers of economic journals and the intuitive ones in lesser journals, although there were exceptions.</a:t>
            </a:r>
          </a:p>
          <a:p>
            <a:r>
              <a:rPr lang="en-US" dirty="0"/>
              <a:t>This changed somewhere around 2010, when explicit models began to disappear from most empirical work, even in the top journals.</a:t>
            </a:r>
          </a:p>
          <a:p>
            <a:r>
              <a:rPr lang="en-US" dirty="0"/>
              <a:t>Empirical work for the past ten years has mostly been of the intuitive model variety and often not closely linked to economic models. In many cases, it has been an explicitly statistical exercises in what I call “signal processing” where the data are supposed to “tell one” what is actually going on and no models other than statistical process models are used.   (The new AI methods are extreme forms of this.)</a:t>
            </a:r>
          </a:p>
        </p:txBody>
      </p:sp>
    </p:spTree>
    <p:extLst>
      <p:ext uri="{BB962C8B-B14F-4D97-AF65-F5344CB8AC3E}">
        <p14:creationId xmlns:p14="http://schemas.microsoft.com/office/powerpoint/2010/main" val="4085896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F6411-F045-4AD4-8F68-B3AD9FCECD8A}"/>
              </a:ext>
            </a:extLst>
          </p:cNvPr>
          <p:cNvSpPr>
            <a:spLocks noGrp="1"/>
          </p:cNvSpPr>
          <p:nvPr>
            <p:ph type="title"/>
          </p:nvPr>
        </p:nvSpPr>
        <p:spPr>
          <a:xfrm>
            <a:off x="838200" y="365126"/>
            <a:ext cx="10515600" cy="943558"/>
          </a:xfrm>
        </p:spPr>
        <p:txBody>
          <a:bodyPr/>
          <a:lstStyle/>
          <a:p>
            <a:r>
              <a:rPr lang="en-US" dirty="0"/>
              <a:t>Intro / Estimating demand functions </a:t>
            </a:r>
          </a:p>
        </p:txBody>
      </p:sp>
      <p:sp>
        <p:nvSpPr>
          <p:cNvPr id="3" name="Content Placeholder 2">
            <a:extLst>
              <a:ext uri="{FF2B5EF4-FFF2-40B4-BE49-F238E27FC236}">
                <a16:creationId xmlns:a16="http://schemas.microsoft.com/office/drawing/2014/main" id="{4CFE684E-BE17-4076-ADFB-9E255DF48D8D}"/>
              </a:ext>
            </a:extLst>
          </p:cNvPr>
          <p:cNvSpPr>
            <a:spLocks noGrp="1"/>
          </p:cNvSpPr>
          <p:nvPr>
            <p:ph idx="1"/>
          </p:nvPr>
        </p:nvSpPr>
        <p:spPr>
          <a:xfrm>
            <a:off x="838200" y="1490064"/>
            <a:ext cx="10515600" cy="4922165"/>
          </a:xfrm>
        </p:spPr>
        <p:txBody>
          <a:bodyPr>
            <a:normAutofit fontScale="92500"/>
          </a:bodyPr>
          <a:lstStyle/>
          <a:p>
            <a:r>
              <a:rPr lang="en-US" dirty="0"/>
              <a:t>What I am attempting to do in today’s lecture is to suggest a few ways that one can reconnect econometrics with economic theory and to point out a few of the implicit assumptions used in “intuitive econometrics.” </a:t>
            </a:r>
          </a:p>
          <a:p>
            <a:r>
              <a:rPr lang="en-US" dirty="0"/>
              <a:t> (Many of the points made are testable (at least through simulations), but rarely tested.)</a:t>
            </a:r>
          </a:p>
          <a:p>
            <a:endParaRPr lang="en-US" dirty="0"/>
          </a:p>
          <a:p>
            <a:r>
              <a:rPr lang="en-US" dirty="0"/>
              <a:t>To illustrate possible used of theory to inform priors, I’ll work through a few models of the </a:t>
            </a:r>
            <a:r>
              <a:rPr lang="en-US" b="1" dirty="0"/>
              <a:t>demand for a good or service</a:t>
            </a:r>
            <a:r>
              <a:rPr lang="en-US" dirty="0"/>
              <a:t> beginning with simple ones and then developing more complex ones.</a:t>
            </a:r>
          </a:p>
          <a:p>
            <a:r>
              <a:rPr lang="en-US" dirty="0"/>
              <a:t>A wide range of model estimates can be thought of as estimates of demand function, including most efforts to determine the effects of some policy G on the consumption of some good or service X.</a:t>
            </a:r>
          </a:p>
          <a:p>
            <a:endParaRPr lang="en-US" dirty="0"/>
          </a:p>
        </p:txBody>
      </p:sp>
    </p:spTree>
    <p:extLst>
      <p:ext uri="{BB962C8B-B14F-4D97-AF65-F5344CB8AC3E}">
        <p14:creationId xmlns:p14="http://schemas.microsoft.com/office/powerpoint/2010/main" val="2603958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581A4-500A-4265-8F1C-AD767E76D70F}"/>
              </a:ext>
            </a:extLst>
          </p:cNvPr>
          <p:cNvSpPr>
            <a:spLocks noGrp="1"/>
          </p:cNvSpPr>
          <p:nvPr>
            <p:ph type="title"/>
          </p:nvPr>
        </p:nvSpPr>
        <p:spPr>
          <a:xfrm>
            <a:off x="838200" y="365126"/>
            <a:ext cx="10515600" cy="1019058"/>
          </a:xfrm>
        </p:spPr>
        <p:txBody>
          <a:bodyPr/>
          <a:lstStyle/>
          <a:p>
            <a:r>
              <a:rPr lang="en-US" dirty="0"/>
              <a:t>A simple model of the demand for X</a:t>
            </a:r>
          </a:p>
        </p:txBody>
      </p:sp>
      <p:sp>
        <p:nvSpPr>
          <p:cNvPr id="3" name="Content Placeholder 2">
            <a:extLst>
              <a:ext uri="{FF2B5EF4-FFF2-40B4-BE49-F238E27FC236}">
                <a16:creationId xmlns:a16="http://schemas.microsoft.com/office/drawing/2014/main" id="{280F0A8B-7B96-49F8-AD96-C7C73E6FAFAB}"/>
              </a:ext>
            </a:extLst>
          </p:cNvPr>
          <p:cNvSpPr>
            <a:spLocks noGrp="1"/>
          </p:cNvSpPr>
          <p:nvPr>
            <p:ph idx="1"/>
          </p:nvPr>
        </p:nvSpPr>
        <p:spPr>
          <a:xfrm>
            <a:off x="838200" y="1389397"/>
            <a:ext cx="10515600" cy="4848117"/>
          </a:xfrm>
        </p:spPr>
        <p:txBody>
          <a:bodyPr>
            <a:normAutofit/>
          </a:bodyPr>
          <a:lstStyle/>
          <a:p>
            <a:r>
              <a:rPr lang="en-US" dirty="0"/>
              <a:t>Suppose that an individual faces a choice between good X and everything else, good V.  Assume that he or she has a strictly concave utility function U = u(X,V) and that he or she has income Y to spend so that Y = PX +V, the V is used as the numeraire good (to simply the notation a bit). </a:t>
            </a:r>
          </a:p>
          <a:p>
            <a:r>
              <a:rPr lang="en-US" dirty="0"/>
              <a:t>Since we are interested in X, we can substitute for Y in the utility function to make U = u(X, (Y-PX)).</a:t>
            </a:r>
          </a:p>
          <a:p>
            <a:r>
              <a:rPr lang="en-US" dirty="0"/>
              <a:t>The ideal level of X for this individual is the one that sets: </a:t>
            </a:r>
          </a:p>
          <a:p>
            <a:pPr lvl="2"/>
            <a:r>
              <a:rPr lang="en-US" sz="3200" dirty="0" err="1">
                <a:effectLst/>
                <a:latin typeface="Garamond" panose="02020404030301010803" pitchFamily="18" charset="0"/>
                <a:ea typeface="Times New Roman" panose="02020603050405020304" pitchFamily="18" charset="0"/>
                <a:cs typeface="Garamond" panose="02020404030301010803" pitchFamily="18" charset="0"/>
              </a:rPr>
              <a:t>dU</a:t>
            </a:r>
            <a:r>
              <a:rPr lang="en-US" sz="3200" dirty="0">
                <a:effectLst/>
                <a:latin typeface="Garamond" panose="02020404030301010803" pitchFamily="18" charset="0"/>
                <a:ea typeface="Times New Roman" panose="02020603050405020304" pitchFamily="18" charset="0"/>
                <a:cs typeface="Garamond" panose="02020404030301010803" pitchFamily="18" charset="0"/>
              </a:rPr>
              <a:t>/</a:t>
            </a:r>
            <a:r>
              <a:rPr lang="en-US" sz="3200" dirty="0" err="1">
                <a:effectLst/>
                <a:latin typeface="Garamond" panose="02020404030301010803" pitchFamily="18" charset="0"/>
                <a:ea typeface="Times New Roman" panose="02020603050405020304" pitchFamily="18" charset="0"/>
                <a:cs typeface="Garamond" panose="02020404030301010803" pitchFamily="18" charset="0"/>
              </a:rPr>
              <a:t>dX</a:t>
            </a:r>
            <a:r>
              <a:rPr lang="en-US" sz="3200" dirty="0">
                <a:effectLst/>
                <a:latin typeface="Garamond" panose="02020404030301010803" pitchFamily="18" charset="0"/>
                <a:ea typeface="Times New Roman" panose="02020603050405020304" pitchFamily="18" charset="0"/>
                <a:cs typeface="Garamond" panose="02020404030301010803" pitchFamily="18" charset="0"/>
              </a:rPr>
              <a:t> = </a:t>
            </a:r>
            <a:r>
              <a:rPr lang="en-US" sz="3200" dirty="0" err="1">
                <a:effectLst/>
                <a:latin typeface="Garamond" panose="02020404030301010803" pitchFamily="18" charset="0"/>
                <a:ea typeface="Times New Roman" panose="02020603050405020304" pitchFamily="18" charset="0"/>
                <a:cs typeface="Garamond" panose="02020404030301010803" pitchFamily="18" charset="0"/>
              </a:rPr>
              <a:t>δu</a:t>
            </a:r>
            <a:r>
              <a:rPr lang="en-US" sz="3200" dirty="0">
                <a:effectLst/>
                <a:latin typeface="Garamond" panose="02020404030301010803" pitchFamily="18" charset="0"/>
                <a:ea typeface="Times New Roman" panose="02020603050405020304" pitchFamily="18" charset="0"/>
                <a:cs typeface="Garamond" panose="02020404030301010803" pitchFamily="18" charset="0"/>
              </a:rPr>
              <a:t>/</a:t>
            </a:r>
            <a:r>
              <a:rPr lang="en-US" sz="3200" dirty="0" err="1">
                <a:effectLst/>
                <a:latin typeface="Garamond" panose="02020404030301010803" pitchFamily="18" charset="0"/>
                <a:ea typeface="Times New Roman" panose="02020603050405020304" pitchFamily="18" charset="0"/>
                <a:cs typeface="Garamond" panose="02020404030301010803" pitchFamily="18" charset="0"/>
              </a:rPr>
              <a:t>δx</a:t>
            </a:r>
            <a:r>
              <a:rPr lang="en-US" sz="3200" dirty="0">
                <a:effectLst/>
                <a:latin typeface="Garamond" panose="02020404030301010803" pitchFamily="18" charset="0"/>
                <a:ea typeface="Times New Roman" panose="02020603050405020304" pitchFamily="18" charset="0"/>
                <a:cs typeface="Garamond" panose="02020404030301010803" pitchFamily="18" charset="0"/>
              </a:rPr>
              <a:t> – P </a:t>
            </a:r>
            <a:r>
              <a:rPr lang="en-US" sz="3200" dirty="0" err="1">
                <a:effectLst/>
                <a:latin typeface="Garamond" panose="02020404030301010803" pitchFamily="18" charset="0"/>
                <a:ea typeface="Times New Roman" panose="02020603050405020304" pitchFamily="18" charset="0"/>
                <a:cs typeface="Garamond" panose="02020404030301010803" pitchFamily="18" charset="0"/>
              </a:rPr>
              <a:t>δu</a:t>
            </a:r>
            <a:r>
              <a:rPr lang="en-US" sz="3200" dirty="0">
                <a:effectLst/>
                <a:latin typeface="Garamond" panose="02020404030301010803" pitchFamily="18" charset="0"/>
                <a:ea typeface="Times New Roman" panose="02020603050405020304" pitchFamily="18" charset="0"/>
                <a:cs typeface="Garamond" panose="02020404030301010803" pitchFamily="18" charset="0"/>
              </a:rPr>
              <a:t>/</a:t>
            </a:r>
            <a:r>
              <a:rPr lang="en-US" sz="3200" dirty="0" err="1">
                <a:effectLst/>
                <a:latin typeface="Garamond" panose="02020404030301010803" pitchFamily="18" charset="0"/>
                <a:ea typeface="Times New Roman" panose="02020603050405020304" pitchFamily="18" charset="0"/>
                <a:cs typeface="Garamond" panose="02020404030301010803" pitchFamily="18" charset="0"/>
              </a:rPr>
              <a:t>δv</a:t>
            </a:r>
            <a:r>
              <a:rPr lang="en-US" sz="3200" dirty="0">
                <a:effectLst/>
                <a:latin typeface="Garamond" panose="02020404030301010803" pitchFamily="18" charset="0"/>
                <a:ea typeface="Times New Roman" panose="02020603050405020304" pitchFamily="18" charset="0"/>
                <a:cs typeface="Garamond" panose="02020404030301010803" pitchFamily="18" charset="0"/>
              </a:rPr>
              <a:t>  =  0 ≡ H  at X*</a:t>
            </a:r>
          </a:p>
          <a:p>
            <a:r>
              <a:rPr lang="en-US" dirty="0"/>
              <a:t>The implicit function theorem implies that the demand for X (here, X*) can be written as X* = f(P, Y)</a:t>
            </a:r>
          </a:p>
        </p:txBody>
      </p:sp>
    </p:spTree>
    <p:extLst>
      <p:ext uri="{BB962C8B-B14F-4D97-AF65-F5344CB8AC3E}">
        <p14:creationId xmlns:p14="http://schemas.microsoft.com/office/powerpoint/2010/main" val="690520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8426D-0AC7-4377-87D5-FD19BC4E73F7}"/>
              </a:ext>
            </a:extLst>
          </p:cNvPr>
          <p:cNvSpPr>
            <a:spLocks noGrp="1"/>
          </p:cNvSpPr>
          <p:nvPr>
            <p:ph type="title"/>
          </p:nvPr>
        </p:nvSpPr>
        <p:spPr/>
        <p:txBody>
          <a:bodyPr/>
          <a:lstStyle/>
          <a:p>
            <a:r>
              <a:rPr lang="en-US" dirty="0"/>
              <a:t>Deriving a simple demand function</a:t>
            </a:r>
          </a:p>
        </p:txBody>
      </p:sp>
      <p:sp>
        <p:nvSpPr>
          <p:cNvPr id="3" name="Content Placeholder 2">
            <a:extLst>
              <a:ext uri="{FF2B5EF4-FFF2-40B4-BE49-F238E27FC236}">
                <a16:creationId xmlns:a16="http://schemas.microsoft.com/office/drawing/2014/main" id="{8FA452EB-EDB9-4E48-B0C3-AA38C2D2C2E0}"/>
              </a:ext>
            </a:extLst>
          </p:cNvPr>
          <p:cNvSpPr>
            <a:spLocks noGrp="1"/>
          </p:cNvSpPr>
          <p:nvPr>
            <p:ph idx="1"/>
          </p:nvPr>
        </p:nvSpPr>
        <p:spPr>
          <a:xfrm>
            <a:off x="838200" y="1493240"/>
            <a:ext cx="11000014" cy="4999635"/>
          </a:xfrm>
        </p:spPr>
        <p:txBody>
          <a:bodyPr>
            <a:normAutofit fontScale="47500" lnSpcReduction="20000"/>
          </a:bodyPr>
          <a:lstStyle/>
          <a:p>
            <a:r>
              <a:rPr lang="en-US" sz="4400" dirty="0"/>
              <a:t>The implicit function theorem also implies that X* = f(P, Y) has partial derivatives that can be calculated:</a:t>
            </a:r>
          </a:p>
          <a:p>
            <a:endParaRPr lang="en-US" dirty="0"/>
          </a:p>
          <a:p>
            <a:pPr marL="0" marR="0" indent="0" hangingPunct="0">
              <a:lnSpc>
                <a:spcPct val="150000"/>
              </a:lnSpc>
              <a:spcBef>
                <a:spcPts val="0"/>
              </a:spcBef>
              <a:spcAft>
                <a:spcPts val="600"/>
              </a:spcAft>
              <a:tabLst>
                <a:tab pos="0" algn="l"/>
                <a:tab pos="-457200" algn="l"/>
              </a:tabLst>
            </a:pPr>
            <a:r>
              <a:rPr lang="en-US" sz="4400" dirty="0">
                <a:effectLst/>
                <a:latin typeface="Garamond" panose="02020404030301010803" pitchFamily="18" charset="0"/>
                <a:ea typeface="Times New Roman" panose="02020603050405020304" pitchFamily="18" charset="0"/>
                <a:cs typeface="Garamond" panose="02020404030301010803" pitchFamily="18" charset="0"/>
              </a:rPr>
              <a:t>   </a:t>
            </a:r>
            <a:r>
              <a:rPr lang="en-US" sz="4400" dirty="0" err="1">
                <a:effectLst/>
                <a:latin typeface="Garamond" panose="02020404030301010803" pitchFamily="18" charset="0"/>
                <a:ea typeface="Times New Roman" panose="02020603050405020304" pitchFamily="18" charset="0"/>
                <a:cs typeface="Garamond" panose="02020404030301010803" pitchFamily="18" charset="0"/>
              </a:rPr>
              <a:t>dX</a:t>
            </a:r>
            <a:r>
              <a:rPr lang="en-US" sz="4400" dirty="0">
                <a:effectLst/>
                <a:latin typeface="Garamond" panose="02020404030301010803" pitchFamily="18" charset="0"/>
                <a:ea typeface="Times New Roman" panose="02020603050405020304" pitchFamily="18" charset="0"/>
                <a:cs typeface="Garamond" panose="02020404030301010803" pitchFamily="18" charset="0"/>
              </a:rPr>
              <a:t>*/</a:t>
            </a:r>
            <a:r>
              <a:rPr lang="en-US" sz="4400" dirty="0" err="1">
                <a:effectLst/>
                <a:latin typeface="Garamond" panose="02020404030301010803" pitchFamily="18" charset="0"/>
                <a:ea typeface="Times New Roman" panose="02020603050405020304" pitchFamily="18" charset="0"/>
                <a:cs typeface="Garamond" panose="02020404030301010803" pitchFamily="18" charset="0"/>
              </a:rPr>
              <a:t>dP</a:t>
            </a:r>
            <a:r>
              <a:rPr lang="en-US" sz="4400" dirty="0">
                <a:effectLst/>
                <a:latin typeface="Garamond" panose="02020404030301010803" pitchFamily="18" charset="0"/>
                <a:ea typeface="Times New Roman" panose="02020603050405020304" pitchFamily="18" charset="0"/>
                <a:cs typeface="Garamond" panose="02020404030301010803" pitchFamily="18" charset="0"/>
              </a:rPr>
              <a:t> = [</a:t>
            </a:r>
            <a:r>
              <a:rPr lang="en-US" sz="4400" dirty="0" err="1">
                <a:effectLst/>
                <a:latin typeface="Garamond" panose="02020404030301010803" pitchFamily="18" charset="0"/>
                <a:ea typeface="Times New Roman" panose="02020603050405020304" pitchFamily="18" charset="0"/>
                <a:cs typeface="Garamond" panose="02020404030301010803" pitchFamily="18" charset="0"/>
              </a:rPr>
              <a:t>δH</a:t>
            </a:r>
            <a:r>
              <a:rPr lang="en-US" sz="4400" dirty="0">
                <a:effectLst/>
                <a:latin typeface="Garamond" panose="02020404030301010803" pitchFamily="18" charset="0"/>
                <a:ea typeface="Times New Roman" panose="02020603050405020304" pitchFamily="18" charset="0"/>
                <a:cs typeface="Garamond" panose="02020404030301010803" pitchFamily="18" charset="0"/>
              </a:rPr>
              <a:t>/</a:t>
            </a:r>
            <a:r>
              <a:rPr lang="en-US" sz="4400" dirty="0" err="1">
                <a:effectLst/>
                <a:latin typeface="Garamond" panose="02020404030301010803" pitchFamily="18" charset="0"/>
                <a:ea typeface="Times New Roman" panose="02020603050405020304" pitchFamily="18" charset="0"/>
                <a:cs typeface="Garamond" panose="02020404030301010803" pitchFamily="18" charset="0"/>
              </a:rPr>
              <a:t>δP</a:t>
            </a:r>
            <a:r>
              <a:rPr lang="en-US" sz="4400" dirty="0">
                <a:effectLst/>
                <a:latin typeface="Garamond" panose="02020404030301010803" pitchFamily="18" charset="0"/>
                <a:ea typeface="Times New Roman" panose="02020603050405020304" pitchFamily="18" charset="0"/>
                <a:cs typeface="Garamond" panose="02020404030301010803" pitchFamily="18" charset="0"/>
              </a:rPr>
              <a:t>] / [-</a:t>
            </a:r>
            <a:r>
              <a:rPr lang="en-US" sz="4400" dirty="0" err="1">
                <a:effectLst/>
                <a:latin typeface="Garamond" panose="02020404030301010803" pitchFamily="18" charset="0"/>
                <a:ea typeface="Times New Roman" panose="02020603050405020304" pitchFamily="18" charset="0"/>
                <a:cs typeface="Garamond" panose="02020404030301010803" pitchFamily="18" charset="0"/>
              </a:rPr>
              <a:t>δH</a:t>
            </a:r>
            <a:r>
              <a:rPr lang="en-US" sz="4400" dirty="0">
                <a:effectLst/>
                <a:latin typeface="Garamond" panose="02020404030301010803" pitchFamily="18" charset="0"/>
                <a:ea typeface="Times New Roman" panose="02020603050405020304" pitchFamily="18" charset="0"/>
                <a:cs typeface="Garamond" panose="02020404030301010803" pitchFamily="18" charset="0"/>
              </a:rPr>
              <a:t>/</a:t>
            </a:r>
            <a:r>
              <a:rPr lang="en-US" sz="4400" dirty="0" err="1">
                <a:effectLst/>
                <a:latin typeface="Garamond" panose="02020404030301010803" pitchFamily="18" charset="0"/>
                <a:ea typeface="Times New Roman" panose="02020603050405020304" pitchFamily="18" charset="0"/>
                <a:cs typeface="Garamond" panose="02020404030301010803" pitchFamily="18" charset="0"/>
              </a:rPr>
              <a:t>δX</a:t>
            </a:r>
            <a:r>
              <a:rPr lang="en-US" sz="4400" dirty="0">
                <a:effectLst/>
                <a:latin typeface="Garamond" panose="02020404030301010803" pitchFamily="18" charset="0"/>
                <a:ea typeface="Times New Roman" panose="02020603050405020304" pitchFamily="18" charset="0"/>
                <a:cs typeface="Garamond" panose="02020404030301010803" pitchFamily="18" charset="0"/>
              </a:rPr>
              <a:t>] </a:t>
            </a:r>
          </a:p>
          <a:p>
            <a:pPr marL="0" marR="0" indent="0" hangingPunct="0">
              <a:lnSpc>
                <a:spcPct val="150000"/>
              </a:lnSpc>
              <a:spcBef>
                <a:spcPts val="0"/>
              </a:spcBef>
              <a:spcAft>
                <a:spcPts val="600"/>
              </a:spcAft>
              <a:tabLst>
                <a:tab pos="0" algn="l"/>
                <a:tab pos="-457200" algn="l"/>
              </a:tabLst>
            </a:pPr>
            <a:r>
              <a:rPr lang="en-US" sz="4400" dirty="0">
                <a:effectLst/>
                <a:latin typeface="Garamond" panose="02020404030301010803" pitchFamily="18" charset="0"/>
                <a:ea typeface="Times New Roman" panose="02020603050405020304" pitchFamily="18" charset="0"/>
                <a:cs typeface="Garamond" panose="02020404030301010803" pitchFamily="18" charset="0"/>
              </a:rPr>
              <a:t>     = [(-P)δ</a:t>
            </a:r>
            <a:r>
              <a:rPr lang="en-US" sz="4400" baseline="30000" dirty="0">
                <a:effectLst/>
                <a:latin typeface="Garamond" panose="02020404030301010803" pitchFamily="18" charset="0"/>
                <a:ea typeface="Times New Roman" panose="02020603050405020304" pitchFamily="18" charset="0"/>
                <a:cs typeface="Garamond" panose="02020404030301010803" pitchFamily="18" charset="0"/>
              </a:rPr>
              <a:t>2</a:t>
            </a:r>
            <a:r>
              <a:rPr lang="en-US" sz="4400" dirty="0">
                <a:effectLst/>
                <a:latin typeface="Garamond" panose="02020404030301010803" pitchFamily="18" charset="0"/>
                <a:ea typeface="Times New Roman" panose="02020603050405020304" pitchFamily="18" charset="0"/>
                <a:cs typeface="Garamond" panose="02020404030301010803" pitchFamily="18" charset="0"/>
              </a:rPr>
              <a:t>u /</a:t>
            </a:r>
            <a:r>
              <a:rPr lang="en-US" sz="4400" dirty="0" err="1">
                <a:effectLst/>
                <a:latin typeface="Garamond" panose="02020404030301010803" pitchFamily="18" charset="0"/>
                <a:ea typeface="Times New Roman" panose="02020603050405020304" pitchFamily="18" charset="0"/>
                <a:cs typeface="Garamond" panose="02020404030301010803" pitchFamily="18" charset="0"/>
              </a:rPr>
              <a:t>δXδV</a:t>
            </a:r>
            <a:r>
              <a:rPr lang="en-US" sz="4400" dirty="0">
                <a:effectLst/>
                <a:latin typeface="Garamond" panose="02020404030301010803" pitchFamily="18" charset="0"/>
                <a:ea typeface="Times New Roman" panose="02020603050405020304" pitchFamily="18" charset="0"/>
                <a:cs typeface="Garamond" panose="02020404030301010803" pitchFamily="18" charset="0"/>
              </a:rPr>
              <a:t> + (-P)</a:t>
            </a:r>
            <a:r>
              <a:rPr lang="en-US" sz="4400" baseline="30000" dirty="0">
                <a:effectLst/>
                <a:latin typeface="Garamond" panose="02020404030301010803" pitchFamily="18" charset="0"/>
                <a:ea typeface="Times New Roman" panose="02020603050405020304" pitchFamily="18" charset="0"/>
                <a:cs typeface="Garamond" panose="02020404030301010803" pitchFamily="18" charset="0"/>
              </a:rPr>
              <a:t>2</a:t>
            </a:r>
            <a:r>
              <a:rPr lang="en-US" sz="4400" dirty="0">
                <a:effectLst/>
                <a:latin typeface="Garamond" panose="02020404030301010803" pitchFamily="18" charset="0"/>
                <a:ea typeface="Times New Roman" panose="02020603050405020304" pitchFamily="18" charset="0"/>
                <a:cs typeface="Garamond" panose="02020404030301010803" pitchFamily="18" charset="0"/>
              </a:rPr>
              <a:t> δ</a:t>
            </a:r>
            <a:r>
              <a:rPr lang="en-US" sz="4400" baseline="30000" dirty="0">
                <a:effectLst/>
                <a:latin typeface="Garamond" panose="02020404030301010803" pitchFamily="18" charset="0"/>
                <a:ea typeface="Times New Roman" panose="02020603050405020304" pitchFamily="18" charset="0"/>
                <a:cs typeface="Garamond" panose="02020404030301010803" pitchFamily="18" charset="0"/>
              </a:rPr>
              <a:t>2</a:t>
            </a:r>
            <a:r>
              <a:rPr lang="en-US" sz="4400" dirty="0">
                <a:effectLst/>
                <a:latin typeface="Garamond" panose="02020404030301010803" pitchFamily="18" charset="0"/>
                <a:ea typeface="Times New Roman" panose="02020603050405020304" pitchFamily="18" charset="0"/>
                <a:cs typeface="Garamond" panose="02020404030301010803" pitchFamily="18" charset="0"/>
              </a:rPr>
              <a:t>u/δv</a:t>
            </a:r>
            <a:r>
              <a:rPr lang="en-US" sz="4400" baseline="30000" dirty="0">
                <a:effectLst/>
                <a:latin typeface="Garamond" panose="02020404030301010803" pitchFamily="18" charset="0"/>
                <a:ea typeface="Times New Roman" panose="02020603050405020304" pitchFamily="18" charset="0"/>
                <a:cs typeface="Garamond" panose="02020404030301010803" pitchFamily="18" charset="0"/>
              </a:rPr>
              <a:t>2</a:t>
            </a:r>
            <a:r>
              <a:rPr lang="en-US" sz="4400" dirty="0">
                <a:effectLst/>
                <a:latin typeface="Garamond" panose="02020404030301010803" pitchFamily="18" charset="0"/>
                <a:ea typeface="Times New Roman" panose="02020603050405020304" pitchFamily="18" charset="0"/>
                <a:cs typeface="Garamond" panose="02020404030301010803" pitchFamily="18" charset="0"/>
              </a:rPr>
              <a:t> ] / -[δ</a:t>
            </a:r>
            <a:r>
              <a:rPr lang="en-US" sz="4400" baseline="30000" dirty="0">
                <a:effectLst/>
                <a:latin typeface="Garamond" panose="02020404030301010803" pitchFamily="18" charset="0"/>
                <a:ea typeface="Times New Roman" panose="02020603050405020304" pitchFamily="18" charset="0"/>
                <a:cs typeface="Garamond" panose="02020404030301010803" pitchFamily="18" charset="0"/>
              </a:rPr>
              <a:t>2</a:t>
            </a:r>
            <a:r>
              <a:rPr lang="en-US" sz="4400" dirty="0">
                <a:effectLst/>
                <a:latin typeface="Garamond" panose="02020404030301010803" pitchFamily="18" charset="0"/>
                <a:ea typeface="Times New Roman" panose="02020603050405020304" pitchFamily="18" charset="0"/>
                <a:cs typeface="Garamond" panose="02020404030301010803" pitchFamily="18" charset="0"/>
              </a:rPr>
              <a:t>u/δX</a:t>
            </a:r>
            <a:r>
              <a:rPr lang="en-US" sz="4400" baseline="30000" dirty="0">
                <a:effectLst/>
                <a:latin typeface="Garamond" panose="02020404030301010803" pitchFamily="18" charset="0"/>
                <a:ea typeface="Times New Roman" panose="02020603050405020304" pitchFamily="18" charset="0"/>
                <a:cs typeface="Garamond" panose="02020404030301010803" pitchFamily="18" charset="0"/>
              </a:rPr>
              <a:t>2</a:t>
            </a:r>
            <a:r>
              <a:rPr lang="en-US" sz="4400" dirty="0">
                <a:effectLst/>
                <a:latin typeface="Garamond" panose="02020404030301010803" pitchFamily="18" charset="0"/>
                <a:ea typeface="Times New Roman" panose="02020603050405020304" pitchFamily="18" charset="0"/>
                <a:cs typeface="Garamond" panose="02020404030301010803" pitchFamily="18" charset="0"/>
              </a:rPr>
              <a:t> – (2P) δ</a:t>
            </a:r>
            <a:r>
              <a:rPr lang="en-US" sz="4400" baseline="30000" dirty="0">
                <a:effectLst/>
                <a:latin typeface="Garamond" panose="02020404030301010803" pitchFamily="18" charset="0"/>
                <a:ea typeface="Times New Roman" panose="02020603050405020304" pitchFamily="18" charset="0"/>
                <a:cs typeface="Garamond" panose="02020404030301010803" pitchFamily="18" charset="0"/>
              </a:rPr>
              <a:t>2</a:t>
            </a:r>
            <a:r>
              <a:rPr lang="en-US" sz="4400" dirty="0">
                <a:effectLst/>
                <a:latin typeface="Garamond" panose="02020404030301010803" pitchFamily="18" charset="0"/>
                <a:ea typeface="Times New Roman" panose="02020603050405020304" pitchFamily="18" charset="0"/>
                <a:cs typeface="Garamond" panose="02020404030301010803" pitchFamily="18" charset="0"/>
              </a:rPr>
              <a:t>u/</a:t>
            </a:r>
            <a:r>
              <a:rPr lang="en-US" sz="4400" dirty="0" err="1">
                <a:effectLst/>
                <a:latin typeface="Garamond" panose="02020404030301010803" pitchFamily="18" charset="0"/>
                <a:ea typeface="Times New Roman" panose="02020603050405020304" pitchFamily="18" charset="0"/>
                <a:cs typeface="Garamond" panose="02020404030301010803" pitchFamily="18" charset="0"/>
              </a:rPr>
              <a:t>δVδX</a:t>
            </a:r>
            <a:r>
              <a:rPr lang="en-US" sz="4400" dirty="0">
                <a:effectLst/>
                <a:latin typeface="Garamond" panose="02020404030301010803" pitchFamily="18" charset="0"/>
                <a:ea typeface="Times New Roman" panose="02020603050405020304" pitchFamily="18" charset="0"/>
                <a:cs typeface="Garamond" panose="02020404030301010803" pitchFamily="18" charset="0"/>
              </a:rPr>
              <a:t> + (P</a:t>
            </a:r>
            <a:r>
              <a:rPr lang="en-US" sz="4400" baseline="30000" dirty="0">
                <a:effectLst/>
                <a:latin typeface="Garamond" panose="02020404030301010803" pitchFamily="18" charset="0"/>
                <a:ea typeface="Times New Roman" panose="02020603050405020304" pitchFamily="18" charset="0"/>
                <a:cs typeface="Garamond" panose="02020404030301010803" pitchFamily="18" charset="0"/>
              </a:rPr>
              <a:t>2</a:t>
            </a:r>
            <a:r>
              <a:rPr lang="en-US" sz="4400" dirty="0">
                <a:effectLst/>
                <a:latin typeface="Garamond" panose="02020404030301010803" pitchFamily="18" charset="0"/>
                <a:ea typeface="Times New Roman" panose="02020603050405020304" pitchFamily="18" charset="0"/>
                <a:cs typeface="Garamond" panose="02020404030301010803" pitchFamily="18" charset="0"/>
              </a:rPr>
              <a:t>) δ</a:t>
            </a:r>
            <a:r>
              <a:rPr lang="en-US" sz="4400" baseline="30000" dirty="0">
                <a:effectLst/>
                <a:latin typeface="Garamond" panose="02020404030301010803" pitchFamily="18" charset="0"/>
                <a:ea typeface="Times New Roman" panose="02020603050405020304" pitchFamily="18" charset="0"/>
                <a:cs typeface="Garamond" panose="02020404030301010803" pitchFamily="18" charset="0"/>
              </a:rPr>
              <a:t>2</a:t>
            </a:r>
            <a:r>
              <a:rPr lang="en-US" sz="4400" dirty="0">
                <a:effectLst/>
                <a:latin typeface="Garamond" panose="02020404030301010803" pitchFamily="18" charset="0"/>
                <a:ea typeface="Times New Roman" panose="02020603050405020304" pitchFamily="18" charset="0"/>
                <a:cs typeface="Garamond" panose="02020404030301010803" pitchFamily="18" charset="0"/>
              </a:rPr>
              <a:t>u/δV</a:t>
            </a:r>
            <a:r>
              <a:rPr lang="en-US" sz="4400" baseline="30000" dirty="0">
                <a:effectLst/>
                <a:latin typeface="Garamond" panose="02020404030301010803" pitchFamily="18" charset="0"/>
                <a:ea typeface="Times New Roman" panose="02020603050405020304" pitchFamily="18" charset="0"/>
                <a:cs typeface="Garamond" panose="02020404030301010803" pitchFamily="18" charset="0"/>
              </a:rPr>
              <a:t>2</a:t>
            </a:r>
            <a:r>
              <a:rPr lang="en-US" sz="4400" dirty="0">
                <a:effectLst/>
                <a:latin typeface="Garamond" panose="02020404030301010803" pitchFamily="18" charset="0"/>
                <a:ea typeface="Times New Roman" panose="02020603050405020304" pitchFamily="18" charset="0"/>
                <a:cs typeface="Garamond" panose="02020404030301010803" pitchFamily="18" charset="0"/>
              </a:rPr>
              <a:t> ]  &lt; 0  </a:t>
            </a:r>
          </a:p>
          <a:p>
            <a:pPr marL="0" marR="0" indent="0" hangingPunct="0">
              <a:lnSpc>
                <a:spcPct val="150000"/>
              </a:lnSpc>
              <a:spcBef>
                <a:spcPts val="0"/>
              </a:spcBef>
              <a:spcAft>
                <a:spcPts val="600"/>
              </a:spcAft>
              <a:buNone/>
              <a:tabLst>
                <a:tab pos="0" algn="l"/>
                <a:tab pos="-457200" algn="l"/>
              </a:tabLst>
            </a:pPr>
            <a:r>
              <a:rPr lang="en-US" sz="4400" dirty="0">
                <a:effectLst/>
                <a:latin typeface="Garamond" panose="02020404030301010803" pitchFamily="18" charset="0"/>
                <a:ea typeface="Times New Roman" panose="02020603050405020304" pitchFamily="18" charset="0"/>
                <a:cs typeface="Garamond" panose="02020404030301010803" pitchFamily="18" charset="0"/>
              </a:rPr>
              <a:t>And</a:t>
            </a:r>
          </a:p>
          <a:p>
            <a:pPr marL="0" marR="0" indent="0" hangingPunct="0">
              <a:lnSpc>
                <a:spcPct val="150000"/>
              </a:lnSpc>
              <a:spcBef>
                <a:spcPts val="0"/>
              </a:spcBef>
              <a:spcAft>
                <a:spcPts val="600"/>
              </a:spcAft>
              <a:tabLst>
                <a:tab pos="0" algn="l"/>
                <a:tab pos="-457200" algn="l"/>
              </a:tabLst>
            </a:pPr>
            <a:r>
              <a:rPr lang="en-US" sz="4400" dirty="0">
                <a:effectLst/>
                <a:latin typeface="Garamond" panose="02020404030301010803" pitchFamily="18" charset="0"/>
                <a:ea typeface="Times New Roman" panose="02020603050405020304" pitchFamily="18" charset="0"/>
                <a:cs typeface="Garamond" panose="02020404030301010803" pitchFamily="18" charset="0"/>
              </a:rPr>
              <a:t>	   </a:t>
            </a:r>
            <a:r>
              <a:rPr lang="en-US" sz="4400" dirty="0" err="1">
                <a:effectLst/>
                <a:latin typeface="Garamond" panose="02020404030301010803" pitchFamily="18" charset="0"/>
                <a:ea typeface="Times New Roman" panose="02020603050405020304" pitchFamily="18" charset="0"/>
                <a:cs typeface="Garamond" panose="02020404030301010803" pitchFamily="18" charset="0"/>
              </a:rPr>
              <a:t>dX</a:t>
            </a:r>
            <a:r>
              <a:rPr lang="en-US" sz="4400" dirty="0">
                <a:effectLst/>
                <a:latin typeface="Garamond" panose="02020404030301010803" pitchFamily="18" charset="0"/>
                <a:ea typeface="Times New Roman" panose="02020603050405020304" pitchFamily="18" charset="0"/>
                <a:cs typeface="Garamond" panose="02020404030301010803" pitchFamily="18" charset="0"/>
              </a:rPr>
              <a:t>*/</a:t>
            </a:r>
            <a:r>
              <a:rPr lang="en-US" sz="4400" dirty="0" err="1">
                <a:effectLst/>
                <a:latin typeface="Garamond" panose="02020404030301010803" pitchFamily="18" charset="0"/>
                <a:ea typeface="Times New Roman" panose="02020603050405020304" pitchFamily="18" charset="0"/>
                <a:cs typeface="Garamond" panose="02020404030301010803" pitchFamily="18" charset="0"/>
              </a:rPr>
              <a:t>dY</a:t>
            </a:r>
            <a:r>
              <a:rPr lang="en-US" sz="4400" dirty="0">
                <a:effectLst/>
                <a:latin typeface="Garamond" panose="02020404030301010803" pitchFamily="18" charset="0"/>
                <a:ea typeface="Times New Roman" panose="02020603050405020304" pitchFamily="18" charset="0"/>
                <a:cs typeface="Garamond" panose="02020404030301010803" pitchFamily="18" charset="0"/>
              </a:rPr>
              <a:t> = [</a:t>
            </a:r>
            <a:r>
              <a:rPr lang="en-US" sz="4400" dirty="0" err="1">
                <a:effectLst/>
                <a:latin typeface="Garamond" panose="02020404030301010803" pitchFamily="18" charset="0"/>
                <a:ea typeface="Times New Roman" panose="02020603050405020304" pitchFamily="18" charset="0"/>
                <a:cs typeface="Garamond" panose="02020404030301010803" pitchFamily="18" charset="0"/>
              </a:rPr>
              <a:t>δH</a:t>
            </a:r>
            <a:r>
              <a:rPr lang="en-US" sz="4400" dirty="0">
                <a:effectLst/>
                <a:latin typeface="Garamond" panose="02020404030301010803" pitchFamily="18" charset="0"/>
                <a:ea typeface="Times New Roman" panose="02020603050405020304" pitchFamily="18" charset="0"/>
                <a:cs typeface="Garamond" panose="02020404030301010803" pitchFamily="18" charset="0"/>
              </a:rPr>
              <a:t>/</a:t>
            </a:r>
            <a:r>
              <a:rPr lang="en-US" sz="4400" dirty="0" err="1">
                <a:effectLst/>
                <a:latin typeface="Garamond" panose="02020404030301010803" pitchFamily="18" charset="0"/>
                <a:ea typeface="Times New Roman" panose="02020603050405020304" pitchFamily="18" charset="0"/>
                <a:cs typeface="Garamond" panose="02020404030301010803" pitchFamily="18" charset="0"/>
              </a:rPr>
              <a:t>δY</a:t>
            </a:r>
            <a:r>
              <a:rPr lang="en-US" sz="4400" dirty="0">
                <a:effectLst/>
                <a:latin typeface="Garamond" panose="02020404030301010803" pitchFamily="18" charset="0"/>
                <a:ea typeface="Times New Roman" panose="02020603050405020304" pitchFamily="18" charset="0"/>
                <a:cs typeface="Garamond" panose="02020404030301010803" pitchFamily="18" charset="0"/>
              </a:rPr>
              <a:t>] / [-</a:t>
            </a:r>
            <a:r>
              <a:rPr lang="en-US" sz="4400" dirty="0" err="1">
                <a:effectLst/>
                <a:latin typeface="Garamond" panose="02020404030301010803" pitchFamily="18" charset="0"/>
                <a:ea typeface="Times New Roman" panose="02020603050405020304" pitchFamily="18" charset="0"/>
                <a:cs typeface="Garamond" panose="02020404030301010803" pitchFamily="18" charset="0"/>
              </a:rPr>
              <a:t>δH</a:t>
            </a:r>
            <a:r>
              <a:rPr lang="en-US" sz="4400" dirty="0">
                <a:effectLst/>
                <a:latin typeface="Garamond" panose="02020404030301010803" pitchFamily="18" charset="0"/>
                <a:ea typeface="Times New Roman" panose="02020603050405020304" pitchFamily="18" charset="0"/>
                <a:cs typeface="Garamond" panose="02020404030301010803" pitchFamily="18" charset="0"/>
              </a:rPr>
              <a:t>/</a:t>
            </a:r>
            <a:r>
              <a:rPr lang="en-US" sz="4400" dirty="0" err="1">
                <a:effectLst/>
                <a:latin typeface="Garamond" panose="02020404030301010803" pitchFamily="18" charset="0"/>
                <a:ea typeface="Times New Roman" panose="02020603050405020304" pitchFamily="18" charset="0"/>
                <a:cs typeface="Garamond" panose="02020404030301010803" pitchFamily="18" charset="0"/>
              </a:rPr>
              <a:t>δX</a:t>
            </a:r>
            <a:r>
              <a:rPr lang="en-US" sz="4400" dirty="0">
                <a:effectLst/>
                <a:latin typeface="Garamond" panose="02020404030301010803" pitchFamily="18" charset="0"/>
                <a:ea typeface="Times New Roman" panose="02020603050405020304" pitchFamily="18" charset="0"/>
                <a:cs typeface="Garamond" panose="02020404030301010803" pitchFamily="18" charset="0"/>
              </a:rPr>
              <a:t>]</a:t>
            </a:r>
          </a:p>
          <a:p>
            <a:pPr marL="0" marR="0" indent="0" hangingPunct="0">
              <a:lnSpc>
                <a:spcPct val="150000"/>
              </a:lnSpc>
              <a:spcBef>
                <a:spcPts val="0"/>
              </a:spcBef>
              <a:spcAft>
                <a:spcPts val="600"/>
              </a:spcAft>
              <a:tabLst>
                <a:tab pos="0" algn="l"/>
                <a:tab pos="-457200" algn="l"/>
              </a:tabLst>
            </a:pPr>
            <a:r>
              <a:rPr lang="en-US" sz="4400" dirty="0">
                <a:effectLst/>
                <a:latin typeface="Garamond" panose="02020404030301010803" pitchFamily="18" charset="0"/>
                <a:ea typeface="Times New Roman" panose="02020603050405020304" pitchFamily="18" charset="0"/>
                <a:cs typeface="Garamond" panose="02020404030301010803" pitchFamily="18" charset="0"/>
              </a:rPr>
              <a:t>             = [δ</a:t>
            </a:r>
            <a:r>
              <a:rPr lang="en-US" sz="4400" baseline="30000" dirty="0">
                <a:effectLst/>
                <a:latin typeface="Garamond" panose="02020404030301010803" pitchFamily="18" charset="0"/>
                <a:ea typeface="Times New Roman" panose="02020603050405020304" pitchFamily="18" charset="0"/>
                <a:cs typeface="Garamond" panose="02020404030301010803" pitchFamily="18" charset="0"/>
              </a:rPr>
              <a:t>2</a:t>
            </a:r>
            <a:r>
              <a:rPr lang="en-US" sz="4400" dirty="0">
                <a:effectLst/>
                <a:latin typeface="Garamond" panose="02020404030301010803" pitchFamily="18" charset="0"/>
                <a:ea typeface="Times New Roman" panose="02020603050405020304" pitchFamily="18" charset="0"/>
                <a:cs typeface="Garamond" panose="02020404030301010803" pitchFamily="18" charset="0"/>
              </a:rPr>
              <a:t>u /</a:t>
            </a:r>
            <a:r>
              <a:rPr lang="en-US" sz="4400" dirty="0" err="1">
                <a:effectLst/>
                <a:latin typeface="Garamond" panose="02020404030301010803" pitchFamily="18" charset="0"/>
                <a:ea typeface="Times New Roman" panose="02020603050405020304" pitchFamily="18" charset="0"/>
                <a:cs typeface="Garamond" panose="02020404030301010803" pitchFamily="18" charset="0"/>
              </a:rPr>
              <a:t>δXδV</a:t>
            </a:r>
            <a:r>
              <a:rPr lang="en-US" sz="4400" dirty="0">
                <a:effectLst/>
                <a:latin typeface="Garamond" panose="02020404030301010803" pitchFamily="18" charset="0"/>
                <a:ea typeface="Times New Roman" panose="02020603050405020304" pitchFamily="18" charset="0"/>
                <a:cs typeface="Garamond" panose="02020404030301010803" pitchFamily="18" charset="0"/>
              </a:rPr>
              <a:t> – (P) δ</a:t>
            </a:r>
            <a:r>
              <a:rPr lang="en-US" sz="4400" baseline="30000" dirty="0">
                <a:effectLst/>
                <a:latin typeface="Garamond" panose="02020404030301010803" pitchFamily="18" charset="0"/>
                <a:ea typeface="Times New Roman" panose="02020603050405020304" pitchFamily="18" charset="0"/>
                <a:cs typeface="Garamond" panose="02020404030301010803" pitchFamily="18" charset="0"/>
              </a:rPr>
              <a:t>2</a:t>
            </a:r>
            <a:r>
              <a:rPr lang="en-US" sz="4400" dirty="0">
                <a:effectLst/>
                <a:latin typeface="Garamond" panose="02020404030301010803" pitchFamily="18" charset="0"/>
                <a:ea typeface="Times New Roman" panose="02020603050405020304" pitchFamily="18" charset="0"/>
                <a:cs typeface="Garamond" panose="02020404030301010803" pitchFamily="18" charset="0"/>
              </a:rPr>
              <a:t>u/δv</a:t>
            </a:r>
            <a:r>
              <a:rPr lang="en-US" sz="4400" baseline="30000" dirty="0">
                <a:effectLst/>
                <a:latin typeface="Garamond" panose="02020404030301010803" pitchFamily="18" charset="0"/>
                <a:ea typeface="Times New Roman" panose="02020603050405020304" pitchFamily="18" charset="0"/>
                <a:cs typeface="Garamond" panose="02020404030301010803" pitchFamily="18" charset="0"/>
              </a:rPr>
              <a:t>2</a:t>
            </a:r>
            <a:r>
              <a:rPr lang="en-US" sz="4400" dirty="0">
                <a:effectLst/>
                <a:latin typeface="Garamond" panose="02020404030301010803" pitchFamily="18" charset="0"/>
                <a:ea typeface="Times New Roman" panose="02020603050405020304" pitchFamily="18" charset="0"/>
                <a:cs typeface="Garamond" panose="02020404030301010803" pitchFamily="18" charset="0"/>
              </a:rPr>
              <a:t> ] / -[δ</a:t>
            </a:r>
            <a:r>
              <a:rPr lang="en-US" sz="4400" baseline="30000" dirty="0">
                <a:effectLst/>
                <a:latin typeface="Garamond" panose="02020404030301010803" pitchFamily="18" charset="0"/>
                <a:ea typeface="Times New Roman" panose="02020603050405020304" pitchFamily="18" charset="0"/>
                <a:cs typeface="Garamond" panose="02020404030301010803" pitchFamily="18" charset="0"/>
              </a:rPr>
              <a:t>2</a:t>
            </a:r>
            <a:r>
              <a:rPr lang="en-US" sz="4400" dirty="0">
                <a:effectLst/>
                <a:latin typeface="Garamond" panose="02020404030301010803" pitchFamily="18" charset="0"/>
                <a:ea typeface="Times New Roman" panose="02020603050405020304" pitchFamily="18" charset="0"/>
                <a:cs typeface="Garamond" panose="02020404030301010803" pitchFamily="18" charset="0"/>
              </a:rPr>
              <a:t>u/δX</a:t>
            </a:r>
            <a:r>
              <a:rPr lang="en-US" sz="4400" baseline="30000" dirty="0">
                <a:effectLst/>
                <a:latin typeface="Garamond" panose="02020404030301010803" pitchFamily="18" charset="0"/>
                <a:ea typeface="Times New Roman" panose="02020603050405020304" pitchFamily="18" charset="0"/>
                <a:cs typeface="Garamond" panose="02020404030301010803" pitchFamily="18" charset="0"/>
              </a:rPr>
              <a:t>2</a:t>
            </a:r>
            <a:r>
              <a:rPr lang="en-US" sz="4400" dirty="0">
                <a:effectLst/>
                <a:latin typeface="Garamond" panose="02020404030301010803" pitchFamily="18" charset="0"/>
                <a:ea typeface="Times New Roman" panose="02020603050405020304" pitchFamily="18" charset="0"/>
                <a:cs typeface="Garamond" panose="02020404030301010803" pitchFamily="18" charset="0"/>
              </a:rPr>
              <a:t> – (2P) δ</a:t>
            </a:r>
            <a:r>
              <a:rPr lang="en-US" sz="4400" baseline="30000" dirty="0">
                <a:effectLst/>
                <a:latin typeface="Garamond" panose="02020404030301010803" pitchFamily="18" charset="0"/>
                <a:ea typeface="Times New Roman" panose="02020603050405020304" pitchFamily="18" charset="0"/>
                <a:cs typeface="Garamond" panose="02020404030301010803" pitchFamily="18" charset="0"/>
              </a:rPr>
              <a:t>2</a:t>
            </a:r>
            <a:r>
              <a:rPr lang="en-US" sz="4400" dirty="0">
                <a:effectLst/>
                <a:latin typeface="Garamond" panose="02020404030301010803" pitchFamily="18" charset="0"/>
                <a:ea typeface="Times New Roman" panose="02020603050405020304" pitchFamily="18" charset="0"/>
                <a:cs typeface="Garamond" panose="02020404030301010803" pitchFamily="18" charset="0"/>
              </a:rPr>
              <a:t>u/</a:t>
            </a:r>
            <a:r>
              <a:rPr lang="en-US" sz="4400" dirty="0" err="1">
                <a:effectLst/>
                <a:latin typeface="Garamond" panose="02020404030301010803" pitchFamily="18" charset="0"/>
                <a:ea typeface="Times New Roman" panose="02020603050405020304" pitchFamily="18" charset="0"/>
                <a:cs typeface="Garamond" panose="02020404030301010803" pitchFamily="18" charset="0"/>
              </a:rPr>
              <a:t>δVδX</a:t>
            </a:r>
            <a:r>
              <a:rPr lang="en-US" sz="4400" dirty="0">
                <a:effectLst/>
                <a:latin typeface="Garamond" panose="02020404030301010803" pitchFamily="18" charset="0"/>
                <a:ea typeface="Times New Roman" panose="02020603050405020304" pitchFamily="18" charset="0"/>
                <a:cs typeface="Garamond" panose="02020404030301010803" pitchFamily="18" charset="0"/>
              </a:rPr>
              <a:t> + (P</a:t>
            </a:r>
            <a:r>
              <a:rPr lang="en-US" sz="4400" baseline="30000" dirty="0">
                <a:effectLst/>
                <a:latin typeface="Garamond" panose="02020404030301010803" pitchFamily="18" charset="0"/>
                <a:ea typeface="Times New Roman" panose="02020603050405020304" pitchFamily="18" charset="0"/>
                <a:cs typeface="Garamond" panose="02020404030301010803" pitchFamily="18" charset="0"/>
              </a:rPr>
              <a:t>2</a:t>
            </a:r>
            <a:r>
              <a:rPr lang="en-US" sz="4400" dirty="0">
                <a:effectLst/>
                <a:latin typeface="Garamond" panose="02020404030301010803" pitchFamily="18" charset="0"/>
                <a:ea typeface="Times New Roman" panose="02020603050405020304" pitchFamily="18" charset="0"/>
                <a:cs typeface="Garamond" panose="02020404030301010803" pitchFamily="18" charset="0"/>
              </a:rPr>
              <a:t>) δ</a:t>
            </a:r>
            <a:r>
              <a:rPr lang="en-US" sz="4400" baseline="30000" dirty="0">
                <a:effectLst/>
                <a:latin typeface="Garamond" panose="02020404030301010803" pitchFamily="18" charset="0"/>
                <a:ea typeface="Times New Roman" panose="02020603050405020304" pitchFamily="18" charset="0"/>
                <a:cs typeface="Garamond" panose="02020404030301010803" pitchFamily="18" charset="0"/>
              </a:rPr>
              <a:t>2</a:t>
            </a:r>
            <a:r>
              <a:rPr lang="en-US" sz="4400" dirty="0">
                <a:effectLst/>
                <a:latin typeface="Garamond" panose="02020404030301010803" pitchFamily="18" charset="0"/>
                <a:ea typeface="Times New Roman" panose="02020603050405020304" pitchFamily="18" charset="0"/>
                <a:cs typeface="Garamond" panose="02020404030301010803" pitchFamily="18" charset="0"/>
              </a:rPr>
              <a:t>u/δV</a:t>
            </a:r>
            <a:r>
              <a:rPr lang="en-US" sz="4400" baseline="30000" dirty="0">
                <a:effectLst/>
                <a:latin typeface="Garamond" panose="02020404030301010803" pitchFamily="18" charset="0"/>
                <a:ea typeface="Times New Roman" panose="02020603050405020304" pitchFamily="18" charset="0"/>
                <a:cs typeface="Garamond" panose="02020404030301010803" pitchFamily="18" charset="0"/>
              </a:rPr>
              <a:t>2</a:t>
            </a:r>
            <a:r>
              <a:rPr lang="en-US" sz="4400" dirty="0">
                <a:effectLst/>
                <a:latin typeface="Garamond" panose="02020404030301010803" pitchFamily="18" charset="0"/>
                <a:ea typeface="Times New Roman" panose="02020603050405020304" pitchFamily="18" charset="0"/>
                <a:cs typeface="Garamond" panose="02020404030301010803" pitchFamily="18" charset="0"/>
              </a:rPr>
              <a:t> ]  &gt; 0  </a:t>
            </a:r>
          </a:p>
          <a:p>
            <a:pPr marL="0" marR="0" indent="0" hangingPunct="0">
              <a:lnSpc>
                <a:spcPct val="150000"/>
              </a:lnSpc>
              <a:spcBef>
                <a:spcPts val="0"/>
              </a:spcBef>
              <a:spcAft>
                <a:spcPts val="600"/>
              </a:spcAft>
              <a:buNone/>
              <a:tabLst>
                <a:tab pos="0" algn="l"/>
                <a:tab pos="-457200" algn="l"/>
              </a:tabLst>
            </a:pPr>
            <a:r>
              <a:rPr lang="en-US" sz="4400" dirty="0">
                <a:effectLst/>
                <a:latin typeface="Garamond" panose="02020404030301010803" pitchFamily="18" charset="0"/>
                <a:ea typeface="Times New Roman" panose="02020603050405020304" pitchFamily="18" charset="0"/>
                <a:cs typeface="Garamond" panose="02020404030301010803" pitchFamily="18" charset="0"/>
              </a:rPr>
              <a:t>Both can be “signed” given that U is strictly concave if we assume that δ</a:t>
            </a:r>
            <a:r>
              <a:rPr lang="en-US" sz="4400" baseline="30000" dirty="0">
                <a:effectLst/>
                <a:latin typeface="Garamond" panose="02020404030301010803" pitchFamily="18" charset="0"/>
                <a:ea typeface="Times New Roman" panose="02020603050405020304" pitchFamily="18" charset="0"/>
                <a:cs typeface="Garamond" panose="02020404030301010803" pitchFamily="18" charset="0"/>
              </a:rPr>
              <a:t>2</a:t>
            </a:r>
            <a:r>
              <a:rPr lang="en-US" sz="4400" dirty="0">
                <a:effectLst/>
                <a:latin typeface="Garamond" panose="02020404030301010803" pitchFamily="18" charset="0"/>
                <a:ea typeface="Times New Roman" panose="02020603050405020304" pitchFamily="18" charset="0"/>
                <a:cs typeface="Garamond" panose="02020404030301010803" pitchFamily="18" charset="0"/>
              </a:rPr>
              <a:t>u/</a:t>
            </a:r>
            <a:r>
              <a:rPr lang="en-US" sz="4400" dirty="0" err="1">
                <a:effectLst/>
                <a:latin typeface="Garamond" panose="02020404030301010803" pitchFamily="18" charset="0"/>
                <a:ea typeface="Times New Roman" panose="02020603050405020304" pitchFamily="18" charset="0"/>
                <a:cs typeface="Garamond" panose="02020404030301010803" pitchFamily="18" charset="0"/>
              </a:rPr>
              <a:t>δVδX</a:t>
            </a:r>
            <a:r>
              <a:rPr lang="en-US" sz="4400" dirty="0">
                <a:effectLst/>
                <a:latin typeface="Garamond" panose="02020404030301010803" pitchFamily="18" charset="0"/>
                <a:ea typeface="Times New Roman" panose="02020603050405020304" pitchFamily="18" charset="0"/>
                <a:cs typeface="Garamond" panose="02020404030301010803" pitchFamily="18" charset="0"/>
              </a:rPr>
              <a:t> ≥0. </a:t>
            </a:r>
          </a:p>
          <a:p>
            <a:r>
              <a:rPr lang="en-US" sz="2900" dirty="0"/>
              <a:t>(Given these assumptions, the intuitive economic ones follow: that demand curves slope downward and the good or service of interest is a normal goods.)</a:t>
            </a:r>
          </a:p>
        </p:txBody>
      </p:sp>
    </p:spTree>
    <p:extLst>
      <p:ext uri="{BB962C8B-B14F-4D97-AF65-F5344CB8AC3E}">
        <p14:creationId xmlns:p14="http://schemas.microsoft.com/office/powerpoint/2010/main" val="2606203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5A275-F17A-4D66-846D-66AE904BB09A}"/>
              </a:ext>
            </a:extLst>
          </p:cNvPr>
          <p:cNvSpPr>
            <a:spLocks noGrp="1"/>
          </p:cNvSpPr>
          <p:nvPr>
            <p:ph type="title"/>
          </p:nvPr>
        </p:nvSpPr>
        <p:spPr/>
        <p:txBody>
          <a:bodyPr/>
          <a:lstStyle/>
          <a:p>
            <a:r>
              <a:rPr lang="en-US" dirty="0"/>
              <a:t>Predictions</a:t>
            </a:r>
          </a:p>
        </p:txBody>
      </p:sp>
      <p:sp>
        <p:nvSpPr>
          <p:cNvPr id="3" name="Content Placeholder 2">
            <a:extLst>
              <a:ext uri="{FF2B5EF4-FFF2-40B4-BE49-F238E27FC236}">
                <a16:creationId xmlns:a16="http://schemas.microsoft.com/office/drawing/2014/main" id="{8A2969D3-BF67-41D5-B871-CA2CEB36D65D}"/>
              </a:ext>
            </a:extLst>
          </p:cNvPr>
          <p:cNvSpPr>
            <a:spLocks noGrp="1"/>
          </p:cNvSpPr>
          <p:nvPr>
            <p:ph idx="1"/>
          </p:nvPr>
        </p:nvSpPr>
        <p:spPr>
          <a:xfrm>
            <a:off x="838200" y="1469570"/>
            <a:ext cx="10515600" cy="4865915"/>
          </a:xfrm>
        </p:spPr>
        <p:txBody>
          <a:bodyPr>
            <a:normAutofit/>
          </a:bodyPr>
          <a:lstStyle/>
          <a:p>
            <a:r>
              <a:rPr lang="en-US" dirty="0"/>
              <a:t>The simple model predicts that if we have the correct utility function, the model is perfectly correct.</a:t>
            </a:r>
          </a:p>
          <a:p>
            <a:r>
              <a:rPr lang="en-US" dirty="0"/>
              <a:t>This implies that estimates of it should have an </a:t>
            </a:r>
            <a:r>
              <a:rPr lang="en-US" sz="3000" dirty="0">
                <a:effectLst/>
                <a:latin typeface="Garamond" panose="02020404030301010803" pitchFamily="18" charset="0"/>
                <a:ea typeface="Times New Roman" panose="02020603050405020304" pitchFamily="18" charset="0"/>
                <a:cs typeface="Garamond" panose="02020404030301010803" pitchFamily="18" charset="0"/>
              </a:rPr>
              <a:t>R</a:t>
            </a:r>
            <a:r>
              <a:rPr lang="en-US" sz="3000" baseline="30000" dirty="0">
                <a:effectLst/>
                <a:latin typeface="Garamond" panose="02020404030301010803" pitchFamily="18" charset="0"/>
                <a:ea typeface="Times New Roman" panose="02020603050405020304" pitchFamily="18" charset="0"/>
                <a:cs typeface="Garamond" panose="02020404030301010803" pitchFamily="18" charset="0"/>
              </a:rPr>
              <a:t>2 </a:t>
            </a:r>
            <a:r>
              <a:rPr lang="en-US" dirty="0"/>
              <a:t>equal to one if we have the correct functional form for the demand function and the model is correct. It also implies that the correlations between X and P should be negative and that between X and Y should be positive.</a:t>
            </a:r>
          </a:p>
          <a:p>
            <a:r>
              <a:rPr lang="en-US" dirty="0"/>
              <a:t>It also predicts that Prices should be negatively correlated with demand and Income positively correlated.</a:t>
            </a:r>
          </a:p>
          <a:p>
            <a:r>
              <a:rPr lang="en-US" dirty="0">
                <a:highlight>
                  <a:srgbClr val="FFFF00"/>
                </a:highlight>
              </a:rPr>
              <a:t>These prediction can be tested statistically—but to do so perfectly requires the right functional form for the demand function and the right way to measure the variables included.</a:t>
            </a:r>
          </a:p>
        </p:txBody>
      </p:sp>
    </p:spTree>
    <p:extLst>
      <p:ext uri="{BB962C8B-B14F-4D97-AF65-F5344CB8AC3E}">
        <p14:creationId xmlns:p14="http://schemas.microsoft.com/office/powerpoint/2010/main" val="3383494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A0A10-22E8-444F-A6E5-99C96B83EC6E}"/>
              </a:ext>
            </a:extLst>
          </p:cNvPr>
          <p:cNvSpPr>
            <a:spLocks noGrp="1"/>
          </p:cNvSpPr>
          <p:nvPr>
            <p:ph type="title"/>
          </p:nvPr>
        </p:nvSpPr>
        <p:spPr>
          <a:xfrm>
            <a:off x="838200" y="365126"/>
            <a:ext cx="10515600" cy="1039132"/>
          </a:xfrm>
        </p:spPr>
        <p:txBody>
          <a:bodyPr/>
          <a:lstStyle/>
          <a:p>
            <a:r>
              <a:rPr lang="en-US" dirty="0"/>
              <a:t>Evaluating Results</a:t>
            </a:r>
          </a:p>
        </p:txBody>
      </p:sp>
      <p:sp>
        <p:nvSpPr>
          <p:cNvPr id="3" name="Content Placeholder 2">
            <a:extLst>
              <a:ext uri="{FF2B5EF4-FFF2-40B4-BE49-F238E27FC236}">
                <a16:creationId xmlns:a16="http://schemas.microsoft.com/office/drawing/2014/main" id="{FC2A549F-CC89-4928-ACB7-5E869AF100FB}"/>
              </a:ext>
            </a:extLst>
          </p:cNvPr>
          <p:cNvSpPr>
            <a:spLocks noGrp="1"/>
          </p:cNvSpPr>
          <p:nvPr>
            <p:ph idx="1"/>
          </p:nvPr>
        </p:nvSpPr>
        <p:spPr>
          <a:xfrm>
            <a:off x="838200" y="1404258"/>
            <a:ext cx="10515600" cy="5088616"/>
          </a:xfrm>
        </p:spPr>
        <p:txBody>
          <a:bodyPr>
            <a:normAutofit fontScale="92500" lnSpcReduction="10000"/>
          </a:bodyPr>
          <a:lstStyle/>
          <a:p>
            <a:r>
              <a:rPr lang="en-US" dirty="0"/>
              <a:t>(1) First, they both the functional form and measures could be correct—although that is unlikely because we do not know the functional form of the demand function, in which case we can determine is the model is “perfect” or merely sheds light on the relationships of interest.</a:t>
            </a:r>
          </a:p>
          <a:p>
            <a:r>
              <a:rPr lang="en-US" dirty="0"/>
              <a:t>(2) Second, mistakes can be made in the estimation process. In even this simple model, there are two sources of errors: functional form and “correct” measures of the data used by the individual.</a:t>
            </a:r>
          </a:p>
          <a:p>
            <a:r>
              <a:rPr lang="en-US" dirty="0">
                <a:highlight>
                  <a:srgbClr val="FFFF00"/>
                </a:highlight>
              </a:rPr>
              <a:t>Even if the model perfectly characterizes the individual’s demand and the data is quite good, the fit likely to be less than perfect because of assumptions made about functional form. In this case, the parameter estimates are likely to be biased (for several reasons).</a:t>
            </a:r>
          </a:p>
          <a:p>
            <a:r>
              <a:rPr lang="en-US" dirty="0">
                <a:highlight>
                  <a:srgbClr val="FFFF00"/>
                </a:highlight>
              </a:rPr>
              <a:t>For example, the estimated standard error will be larger than it truly is.  </a:t>
            </a:r>
            <a:r>
              <a:rPr lang="en-US" i="1" dirty="0">
                <a:highlight>
                  <a:srgbClr val="FFFF00"/>
                </a:highlight>
              </a:rPr>
              <a:t>(It should be zero, if the model is actually correct, and the right functional form and data had been assumed.)</a:t>
            </a:r>
          </a:p>
          <a:p>
            <a:endParaRPr lang="en-US" dirty="0"/>
          </a:p>
        </p:txBody>
      </p:sp>
    </p:spTree>
    <p:extLst>
      <p:ext uri="{BB962C8B-B14F-4D97-AF65-F5344CB8AC3E}">
        <p14:creationId xmlns:p14="http://schemas.microsoft.com/office/powerpoint/2010/main" val="1704297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4EBBF-7D62-41AA-8918-2F669DB78B80}"/>
              </a:ext>
            </a:extLst>
          </p:cNvPr>
          <p:cNvSpPr>
            <a:spLocks noGrp="1"/>
          </p:cNvSpPr>
          <p:nvPr>
            <p:ph type="title"/>
          </p:nvPr>
        </p:nvSpPr>
        <p:spPr>
          <a:xfrm>
            <a:off x="838200" y="365126"/>
            <a:ext cx="10515600" cy="924832"/>
          </a:xfrm>
        </p:spPr>
        <p:txBody>
          <a:bodyPr/>
          <a:lstStyle/>
          <a:p>
            <a:r>
              <a:rPr lang="en-US" dirty="0"/>
              <a:t>Evaluating Results</a:t>
            </a:r>
          </a:p>
        </p:txBody>
      </p:sp>
      <p:graphicFrame>
        <p:nvGraphicFramePr>
          <p:cNvPr id="5" name="Object 4">
            <a:extLst>
              <a:ext uri="{FF2B5EF4-FFF2-40B4-BE49-F238E27FC236}">
                <a16:creationId xmlns:a16="http://schemas.microsoft.com/office/drawing/2014/main" id="{106DD55D-BBBC-4A61-B103-B035B4E2EEB1}"/>
              </a:ext>
            </a:extLst>
          </p:cNvPr>
          <p:cNvGraphicFramePr>
            <a:graphicFrameLocks noChangeAspect="1"/>
          </p:cNvGraphicFramePr>
          <p:nvPr>
            <p:extLst>
              <p:ext uri="{D42A27DB-BD31-4B8C-83A1-F6EECF244321}">
                <p14:modId xmlns:p14="http://schemas.microsoft.com/office/powerpoint/2010/main" val="2524995658"/>
              </p:ext>
            </p:extLst>
          </p:nvPr>
        </p:nvGraphicFramePr>
        <p:xfrm>
          <a:off x="1632857" y="1284825"/>
          <a:ext cx="7707086" cy="5092329"/>
        </p:xfrm>
        <a:graphic>
          <a:graphicData uri="http://schemas.openxmlformats.org/presentationml/2006/ole">
            <mc:AlternateContent xmlns:mc="http://schemas.openxmlformats.org/markup-compatibility/2006">
              <mc:Choice xmlns:v="urn:schemas-microsoft-com:vml" Requires="v">
                <p:oleObj name="CorelDRAW" r:id="rId2" imgW="5974665" imgH="3947680" progId="CorelDraw.Graphic.19">
                  <p:embed/>
                </p:oleObj>
              </mc:Choice>
              <mc:Fallback>
                <p:oleObj name="CorelDRAW" r:id="rId2" imgW="5974665" imgH="3947680" progId="CorelDraw.Graphic.19">
                  <p:embed/>
                  <p:pic>
                    <p:nvPicPr>
                      <p:cNvPr id="0" name=""/>
                      <p:cNvPicPr/>
                      <p:nvPr/>
                    </p:nvPicPr>
                    <p:blipFill>
                      <a:blip r:embed="rId3"/>
                      <a:stretch>
                        <a:fillRect/>
                      </a:stretch>
                    </p:blipFill>
                    <p:spPr>
                      <a:xfrm>
                        <a:off x="1632857" y="1284825"/>
                        <a:ext cx="7707086" cy="5092329"/>
                      </a:xfrm>
                      <a:prstGeom prst="rect">
                        <a:avLst/>
                      </a:prstGeom>
                    </p:spPr>
                  </p:pic>
                </p:oleObj>
              </mc:Fallback>
            </mc:AlternateContent>
          </a:graphicData>
        </a:graphic>
      </p:graphicFrame>
    </p:spTree>
    <p:extLst>
      <p:ext uri="{BB962C8B-B14F-4D97-AF65-F5344CB8AC3E}">
        <p14:creationId xmlns:p14="http://schemas.microsoft.com/office/powerpoint/2010/main" val="27491652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TotalTime>
  <Words>2044</Words>
  <Application>Microsoft Office PowerPoint</Application>
  <PresentationFormat>Widescreen</PresentationFormat>
  <Paragraphs>79</Paragraphs>
  <Slides>15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Calibri Light</vt:lpstr>
      <vt:lpstr>Garamond</vt:lpstr>
      <vt:lpstr>Office Theme</vt:lpstr>
      <vt:lpstr>CorelDRAW</vt:lpstr>
      <vt:lpstr>Theory and Empirics</vt:lpstr>
      <vt:lpstr>Intro</vt:lpstr>
      <vt:lpstr>Intro</vt:lpstr>
      <vt:lpstr>Intro / Estimating demand functions </vt:lpstr>
      <vt:lpstr>A simple model of the demand for X</vt:lpstr>
      <vt:lpstr>Deriving a simple demand function</vt:lpstr>
      <vt:lpstr>Predictions</vt:lpstr>
      <vt:lpstr>Evaluating Results</vt:lpstr>
      <vt:lpstr>Evaluating Results</vt:lpstr>
      <vt:lpstr>Model Extensions</vt:lpstr>
      <vt:lpstr>Interpreting Results</vt:lpstr>
      <vt:lpstr>Further extending the model</vt:lpstr>
      <vt:lpstr>Is more data always better than less?</vt:lpstr>
      <vt:lpstr>Other extensions</vt:lpstr>
      <vt:lpstr>Implications regarding the limits of economic and econometric analysis and their expansion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and Empirics</dc:title>
  <dc:creator>Roger Congleton</dc:creator>
  <cp:lastModifiedBy>Roger Congleton</cp:lastModifiedBy>
  <cp:revision>60</cp:revision>
  <dcterms:created xsi:type="dcterms:W3CDTF">2021-08-26T20:08:28Z</dcterms:created>
  <dcterms:modified xsi:type="dcterms:W3CDTF">2021-08-27T19:15:26Z</dcterms:modified>
</cp:coreProperties>
</file>