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8" autoAdjust="0"/>
    <p:restoredTop sz="94660"/>
  </p:normalViewPr>
  <p:slideViewPr>
    <p:cSldViewPr snapToGrid="0">
      <p:cViewPr varScale="1">
        <p:scale>
          <a:sx n="62" d="100"/>
          <a:sy n="62" d="100"/>
        </p:scale>
        <p:origin x="8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ACF66-1E72-44AC-8D98-A5B3B7FA00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2F9D57-710C-4439-B130-58FAC30DB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9E3B3A-9C19-4DF8-BADD-024F5F69780E}"/>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DDC7049E-3C56-4D79-89F3-5C540754B1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DFAFE4-DA97-436C-B104-1624F254CA54}"/>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364909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20B46-421B-4F01-B876-FA9CFCDB35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91BC0D-9D30-4FDC-A9CF-72DA9FBDD1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B36674-3546-49AD-B39B-7E7D5F2AF8E9}"/>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83BD81CD-71C1-4922-B069-684076D6C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E9B446-F774-400D-BF2E-BAFA03CC20BB}"/>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95747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3EF0EC-B181-4B10-9D5F-86040BAC3E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C51FD3-B73F-4785-8E5B-4ECB572655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2CD6A5-3BCF-421D-9B65-CEAB48DCE8DE}"/>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0D45B9D0-29C4-4DBC-A13F-BFB914A822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DF6F3-6213-4AF3-98F7-202E51D7016F}"/>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9496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40FC-DFED-4CE7-BE8C-C3F16F36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AA20ED-2AAB-44B9-9175-E7039724BB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61B55D-6DF7-4E27-B316-70A60FE35265}"/>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829D4280-639C-40C2-BB6C-9B42DB701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7D9AB-E6AF-46D5-9BEC-F23F3F02AD23}"/>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193507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38E48-4921-4F11-953A-CC6B2784BB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C1A3CB-B60B-41E0-8E57-997B928C0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34A7AC-4861-45F7-BE31-D93E1FAC02BC}"/>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968453C9-CD41-4729-B92B-4F8CBE7BA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6FDFE8-4AA5-42C8-9639-47DC1CE0A28E}"/>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58176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380AC-D1C2-40C2-957A-36879004FF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192235-4AF9-4B82-B04E-DB8FE76ADB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97557-43BE-44A4-B5BB-A32AA30A2E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A2D648-BF09-4746-B44E-44EA6BC876E4}"/>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6" name="Footer Placeholder 5">
            <a:extLst>
              <a:ext uri="{FF2B5EF4-FFF2-40B4-BE49-F238E27FC236}">
                <a16:creationId xmlns:a16="http://schemas.microsoft.com/office/drawing/2014/main" id="{8E96B720-1391-4255-9F2D-D19AB23231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00C3F2-33F9-46C7-9145-70023AD64A7D}"/>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294846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3712-BB77-453B-9BBE-FC825276D7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387653-FB9B-4E6F-90C1-B06A5FE258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03EFB4-A4B6-45E1-9FB6-953A085F4A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FA75E9-7691-4D38-9BA5-44E8994ADA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8D1E5-6545-4190-AA5A-BDF7C9A19A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1016E-AFDF-4A1B-B473-A179694D35ED}"/>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8" name="Footer Placeholder 7">
            <a:extLst>
              <a:ext uri="{FF2B5EF4-FFF2-40B4-BE49-F238E27FC236}">
                <a16:creationId xmlns:a16="http://schemas.microsoft.com/office/drawing/2014/main" id="{DD20604B-F9C2-418B-BC57-571A0F7FBB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71423D-0204-4D78-B6D4-14AB2C6F1537}"/>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291900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0A23B-9DE5-4916-BC25-53E507139A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7C70B8-11C4-426E-8BE1-1C4E974062C2}"/>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4" name="Footer Placeholder 3">
            <a:extLst>
              <a:ext uri="{FF2B5EF4-FFF2-40B4-BE49-F238E27FC236}">
                <a16:creationId xmlns:a16="http://schemas.microsoft.com/office/drawing/2014/main" id="{5DD596E9-FC41-446A-A1BA-9F7F65265C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DE5957-4456-463A-90B9-846EF17E9F72}"/>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257641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67467E-DD04-4A3D-9FAC-C6A1B366FE82}"/>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3" name="Footer Placeholder 2">
            <a:extLst>
              <a:ext uri="{FF2B5EF4-FFF2-40B4-BE49-F238E27FC236}">
                <a16:creationId xmlns:a16="http://schemas.microsoft.com/office/drawing/2014/main" id="{98B50175-D619-4D51-B161-DEAC091C34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9E7686-068E-42B2-9709-9B1CA5F6F821}"/>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274263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B9727-E50B-4C55-8730-1E69550CE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D72974-FA41-4A22-A52D-5881B6103A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2F54D-5F8B-46EB-9D7C-F8F3C8B4C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286409-3BF2-409F-B218-5A5846B3BE07}"/>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6" name="Footer Placeholder 5">
            <a:extLst>
              <a:ext uri="{FF2B5EF4-FFF2-40B4-BE49-F238E27FC236}">
                <a16:creationId xmlns:a16="http://schemas.microsoft.com/office/drawing/2014/main" id="{EAD0AB10-2658-4546-82FF-F456C00FC7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570A14-25F2-4FA2-93BA-30F945CA3E78}"/>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126211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9CAA5-7183-41C6-ADE1-53ED5E975B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D1B4AD-D828-4031-8727-EB55A9DA6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BC2E73-190F-44E6-93EB-9A73136F3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ACDDB-46BB-44DF-A6B4-68C3282ACE25}"/>
              </a:ext>
            </a:extLst>
          </p:cNvPr>
          <p:cNvSpPr>
            <a:spLocks noGrp="1"/>
          </p:cNvSpPr>
          <p:nvPr>
            <p:ph type="dt" sz="half" idx="10"/>
          </p:nvPr>
        </p:nvSpPr>
        <p:spPr/>
        <p:txBody>
          <a:bodyPr/>
          <a:lstStyle/>
          <a:p>
            <a:fld id="{49EB89E9-536E-47D1-A054-D70AA8EA9305}" type="datetimeFigureOut">
              <a:rPr lang="en-US" smtClean="0"/>
              <a:t>1/19/2022</a:t>
            </a:fld>
            <a:endParaRPr lang="en-US"/>
          </a:p>
        </p:txBody>
      </p:sp>
      <p:sp>
        <p:nvSpPr>
          <p:cNvPr id="6" name="Footer Placeholder 5">
            <a:extLst>
              <a:ext uri="{FF2B5EF4-FFF2-40B4-BE49-F238E27FC236}">
                <a16:creationId xmlns:a16="http://schemas.microsoft.com/office/drawing/2014/main" id="{4E895E87-4A69-41BD-B994-C8B20FC6A7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70B66C-4F69-4CFC-AB0C-6C40559E3B11}"/>
              </a:ext>
            </a:extLst>
          </p:cNvPr>
          <p:cNvSpPr>
            <a:spLocks noGrp="1"/>
          </p:cNvSpPr>
          <p:nvPr>
            <p:ph type="sldNum" sz="quarter" idx="12"/>
          </p:nvPr>
        </p:nvSpPr>
        <p:spPr/>
        <p:txBody>
          <a:bodyPr/>
          <a:lstStyle/>
          <a:p>
            <a:fld id="{D3A7FDC4-9904-400F-AC1E-25E8697BA51A}" type="slidenum">
              <a:rPr lang="en-US" smtClean="0"/>
              <a:t>‹#›</a:t>
            </a:fld>
            <a:endParaRPr lang="en-US"/>
          </a:p>
        </p:txBody>
      </p:sp>
    </p:spTree>
    <p:extLst>
      <p:ext uri="{BB962C8B-B14F-4D97-AF65-F5344CB8AC3E}">
        <p14:creationId xmlns:p14="http://schemas.microsoft.com/office/powerpoint/2010/main" val="1279638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6EF358-0112-41A3-9C4A-91E780B452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AC3F60-EE5E-4958-A808-B8720D0962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5C29B-FDBE-43E2-9B30-EF7E26F605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B89E9-536E-47D1-A054-D70AA8EA9305}" type="datetimeFigureOut">
              <a:rPr lang="en-US" smtClean="0"/>
              <a:t>1/19/2022</a:t>
            </a:fld>
            <a:endParaRPr lang="en-US"/>
          </a:p>
        </p:txBody>
      </p:sp>
      <p:sp>
        <p:nvSpPr>
          <p:cNvPr id="5" name="Footer Placeholder 4">
            <a:extLst>
              <a:ext uri="{FF2B5EF4-FFF2-40B4-BE49-F238E27FC236}">
                <a16:creationId xmlns:a16="http://schemas.microsoft.com/office/drawing/2014/main" id="{25513B99-1AD3-47CF-9F57-EF959C8DA9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5C1D39-81D4-489C-A170-958E29EF9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7FDC4-9904-400F-AC1E-25E8697BA51A}" type="slidenum">
              <a:rPr lang="en-US" smtClean="0"/>
              <a:t>‹#›</a:t>
            </a:fld>
            <a:endParaRPr lang="en-US"/>
          </a:p>
        </p:txBody>
      </p:sp>
    </p:spTree>
    <p:extLst>
      <p:ext uri="{BB962C8B-B14F-4D97-AF65-F5344CB8AC3E}">
        <p14:creationId xmlns:p14="http://schemas.microsoft.com/office/powerpoint/2010/main" val="2969818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FDBD3-685C-4E17-A298-61A021B23DEC}"/>
              </a:ext>
            </a:extLst>
          </p:cNvPr>
          <p:cNvSpPr>
            <a:spLocks noGrp="1"/>
          </p:cNvSpPr>
          <p:nvPr>
            <p:ph type="ctrTitle"/>
          </p:nvPr>
        </p:nvSpPr>
        <p:spPr/>
        <p:txBody>
          <a:bodyPr>
            <a:noAutofit/>
          </a:bodyPr>
          <a:lstStyle/>
          <a:p>
            <a:r>
              <a:rPr lang="en-US" sz="4400" dirty="0"/>
              <a:t>EC 709 – </a:t>
            </a:r>
            <a:r>
              <a:rPr lang="en-US" sz="4400"/>
              <a:t>On the </a:t>
            </a:r>
            <a:r>
              <a:rPr lang="en-US" sz="4400" dirty="0"/>
              <a:t>Significance of Priors in Empirical Research, </a:t>
            </a:r>
            <a:br>
              <a:rPr lang="en-US" sz="4400" dirty="0"/>
            </a:br>
            <a:r>
              <a:rPr lang="en-US" sz="4400" dirty="0"/>
              <a:t>Some Notes on Methodology</a:t>
            </a:r>
          </a:p>
        </p:txBody>
      </p:sp>
      <p:sp>
        <p:nvSpPr>
          <p:cNvPr id="3" name="Subtitle 2">
            <a:extLst>
              <a:ext uri="{FF2B5EF4-FFF2-40B4-BE49-F238E27FC236}">
                <a16:creationId xmlns:a16="http://schemas.microsoft.com/office/drawing/2014/main" id="{E75B63E8-2274-4DFD-9098-CD7D342F2A8C}"/>
              </a:ext>
            </a:extLst>
          </p:cNvPr>
          <p:cNvSpPr>
            <a:spLocks noGrp="1"/>
          </p:cNvSpPr>
          <p:nvPr>
            <p:ph type="subTitle" idx="1"/>
          </p:nvPr>
        </p:nvSpPr>
        <p:spPr/>
        <p:txBody>
          <a:bodyPr/>
          <a:lstStyle/>
          <a:p>
            <a:endParaRPr lang="en-US" dirty="0"/>
          </a:p>
          <a:p>
            <a:r>
              <a:rPr lang="en-US" dirty="0"/>
              <a:t>Prof Roger D Congleton</a:t>
            </a:r>
          </a:p>
          <a:p>
            <a:r>
              <a:rPr lang="en-US" dirty="0"/>
              <a:t>1-21-2022</a:t>
            </a:r>
          </a:p>
          <a:p>
            <a:endParaRPr lang="en-US" dirty="0"/>
          </a:p>
        </p:txBody>
      </p:sp>
    </p:spTree>
    <p:extLst>
      <p:ext uri="{BB962C8B-B14F-4D97-AF65-F5344CB8AC3E}">
        <p14:creationId xmlns:p14="http://schemas.microsoft.com/office/powerpoint/2010/main" val="95416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C3E9B-3645-47DE-8B37-0461690231F1}"/>
              </a:ext>
            </a:extLst>
          </p:cNvPr>
          <p:cNvSpPr>
            <a:spLocks noGrp="1"/>
          </p:cNvSpPr>
          <p:nvPr>
            <p:ph type="title"/>
          </p:nvPr>
        </p:nvSpPr>
        <p:spPr/>
        <p:txBody>
          <a:bodyPr>
            <a:normAutofit/>
          </a:bodyPr>
          <a:lstStyle/>
          <a:p>
            <a:r>
              <a:rPr lang="en-US" sz="3600" dirty="0"/>
              <a:t>Some possibly avoidable and unfortunate effects of priors (1)</a:t>
            </a:r>
          </a:p>
        </p:txBody>
      </p:sp>
      <p:sp>
        <p:nvSpPr>
          <p:cNvPr id="3" name="Content Placeholder 2">
            <a:extLst>
              <a:ext uri="{FF2B5EF4-FFF2-40B4-BE49-F238E27FC236}">
                <a16:creationId xmlns:a16="http://schemas.microsoft.com/office/drawing/2014/main" id="{CCA73154-DD66-467B-A768-D0A9DEE2B567}"/>
              </a:ext>
            </a:extLst>
          </p:cNvPr>
          <p:cNvSpPr>
            <a:spLocks noGrp="1"/>
          </p:cNvSpPr>
          <p:nvPr>
            <p:ph idx="1"/>
          </p:nvPr>
        </p:nvSpPr>
        <p:spPr>
          <a:xfrm>
            <a:off x="838200" y="1512277"/>
            <a:ext cx="10515600" cy="4980598"/>
          </a:xfrm>
        </p:spPr>
        <p:txBody>
          <a:bodyPr>
            <a:normAutofit fontScale="85000" lnSpcReduction="20000"/>
          </a:bodyPr>
          <a:lstStyle/>
          <a:p>
            <a:r>
              <a:rPr lang="en-US" dirty="0"/>
              <a:t>Priors about results may be driven by priors about the nature of causality (mechanical, simple or complex, or statistical rather than mechanical) </a:t>
            </a:r>
          </a:p>
          <a:p>
            <a:r>
              <a:rPr lang="en-US" dirty="0"/>
              <a:t>Or beliefs about the truth in the matter understudy: demand curves slope downward.</a:t>
            </a:r>
          </a:p>
          <a:p>
            <a:r>
              <a:rPr lang="en-US" dirty="0"/>
              <a:t>This  tends to induce scholars to reject many (or most) of their statistical results, because they believe the particular statistical model employed for such “wrong” or “inconclusive” results were themselves wrong (e.g. employed the wrong functional form, measure for data, </a:t>
            </a:r>
            <a:r>
              <a:rPr lang="en-US" dirty="0" err="1"/>
              <a:t>ignorec</a:t>
            </a:r>
            <a:r>
              <a:rPr lang="en-US" dirty="0"/>
              <a:t> important simultaneity problems, </a:t>
            </a:r>
            <a:r>
              <a:rPr lang="en-US" dirty="0" err="1"/>
              <a:t>etc</a:t>
            </a:r>
            <a:r>
              <a:rPr lang="en-US" dirty="0"/>
              <a:t>, etc.)</a:t>
            </a:r>
          </a:p>
          <a:p>
            <a:r>
              <a:rPr lang="en-US" dirty="0"/>
              <a:t>Such revision often continue until the “right” result is found.</a:t>
            </a:r>
          </a:p>
          <a:p>
            <a:r>
              <a:rPr lang="en-US" dirty="0"/>
              <a:t>In such cases, priors create a clear bias in favor of particular types of results—namely those that affirm the theoretical/empirical priors of the scholar undertaking the study (or those reviewing them).</a:t>
            </a:r>
          </a:p>
          <a:p>
            <a:r>
              <a:rPr lang="en-US" dirty="0"/>
              <a:t>Such biases, sometimes, can be corrected by follow up studies, although this requires journal and grant reviewers that do not hold strong priors in accord with earlier results.</a:t>
            </a:r>
          </a:p>
        </p:txBody>
      </p:sp>
    </p:spTree>
    <p:extLst>
      <p:ext uri="{BB962C8B-B14F-4D97-AF65-F5344CB8AC3E}">
        <p14:creationId xmlns:p14="http://schemas.microsoft.com/office/powerpoint/2010/main" val="840807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E5E69-1471-4C5A-BC75-0DEB1124104E}"/>
              </a:ext>
            </a:extLst>
          </p:cNvPr>
          <p:cNvSpPr>
            <a:spLocks noGrp="1"/>
          </p:cNvSpPr>
          <p:nvPr>
            <p:ph type="title"/>
          </p:nvPr>
        </p:nvSpPr>
        <p:spPr/>
        <p:txBody>
          <a:bodyPr>
            <a:normAutofit/>
          </a:bodyPr>
          <a:lstStyle/>
          <a:p>
            <a:r>
              <a:rPr lang="en-US" sz="3600" dirty="0"/>
              <a:t>Some possibly avoidable and unfortunate effects of priors (2) Some Illustrations</a:t>
            </a:r>
          </a:p>
        </p:txBody>
      </p:sp>
      <p:sp>
        <p:nvSpPr>
          <p:cNvPr id="3" name="Content Placeholder 2">
            <a:extLst>
              <a:ext uri="{FF2B5EF4-FFF2-40B4-BE49-F238E27FC236}">
                <a16:creationId xmlns:a16="http://schemas.microsoft.com/office/drawing/2014/main" id="{5DB2BC57-E1A9-4A90-8E48-C23C014C6CE5}"/>
              </a:ext>
            </a:extLst>
          </p:cNvPr>
          <p:cNvSpPr>
            <a:spLocks noGrp="1"/>
          </p:cNvSpPr>
          <p:nvPr>
            <p:ph idx="1"/>
          </p:nvPr>
        </p:nvSpPr>
        <p:spPr>
          <a:xfrm>
            <a:off x="838200" y="1825625"/>
            <a:ext cx="10515600" cy="4667250"/>
          </a:xfrm>
        </p:spPr>
        <p:txBody>
          <a:bodyPr>
            <a:normAutofit/>
          </a:bodyPr>
          <a:lstStyle/>
          <a:p>
            <a:r>
              <a:rPr lang="en-US" dirty="0"/>
              <a:t>(A) under and over fitting</a:t>
            </a:r>
          </a:p>
          <a:p>
            <a:r>
              <a:rPr lang="en-US" dirty="0"/>
              <a:t>(B) functional forms: Is the world really linear and are all error distributions really normal?</a:t>
            </a:r>
          </a:p>
          <a:p>
            <a:r>
              <a:rPr lang="en-US" dirty="0"/>
              <a:t>(C) Violating statistical assumptions, How important are they? Robust estimation.</a:t>
            </a:r>
          </a:p>
          <a:p>
            <a:r>
              <a:rPr lang="en-US" dirty="0"/>
              <a:t>(D) Black boxes—are fixed effects dummy variables?</a:t>
            </a:r>
          </a:p>
          <a:p>
            <a:r>
              <a:rPr lang="en-US" dirty="0"/>
              <a:t>(E) All the above suggests a case for modesty when reporting results, but journal referees and editors tend not to like “weasel words,” e.g. modesty—so is a prior that lying is required to publish papers necessary? </a:t>
            </a:r>
          </a:p>
        </p:txBody>
      </p:sp>
    </p:spTree>
    <p:extLst>
      <p:ext uri="{BB962C8B-B14F-4D97-AF65-F5344CB8AC3E}">
        <p14:creationId xmlns:p14="http://schemas.microsoft.com/office/powerpoint/2010/main" val="398173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E8F9C-C271-4A5C-8DF7-BFFA633BC7FF}"/>
              </a:ext>
            </a:extLst>
          </p:cNvPr>
          <p:cNvSpPr>
            <a:spLocks noGrp="1"/>
          </p:cNvSpPr>
          <p:nvPr>
            <p:ph type="title"/>
          </p:nvPr>
        </p:nvSpPr>
        <p:spPr/>
        <p:txBody>
          <a:bodyPr/>
          <a:lstStyle/>
          <a:p>
            <a:r>
              <a:rPr lang="en-US" dirty="0"/>
              <a:t>Introduction: Priors in Bayesian Analysis  </a:t>
            </a:r>
          </a:p>
        </p:txBody>
      </p:sp>
      <p:sp>
        <p:nvSpPr>
          <p:cNvPr id="3" name="Content Placeholder 2">
            <a:extLst>
              <a:ext uri="{FF2B5EF4-FFF2-40B4-BE49-F238E27FC236}">
                <a16:creationId xmlns:a16="http://schemas.microsoft.com/office/drawing/2014/main" id="{4B920CB2-CA23-4E73-8499-787BD5D069D6}"/>
              </a:ext>
            </a:extLst>
          </p:cNvPr>
          <p:cNvSpPr>
            <a:spLocks noGrp="1"/>
          </p:cNvSpPr>
          <p:nvPr>
            <p:ph idx="1"/>
          </p:nvPr>
        </p:nvSpPr>
        <p:spPr/>
        <p:txBody>
          <a:bodyPr>
            <a:normAutofit lnSpcReduction="10000"/>
          </a:bodyPr>
          <a:lstStyle/>
          <a:p>
            <a:r>
              <a:rPr lang="en-US" dirty="0"/>
              <a:t>The term “prior” is used in a number of ways</a:t>
            </a:r>
          </a:p>
          <a:p>
            <a:r>
              <a:rPr lang="en-US" dirty="0"/>
              <a:t>First it is used as a technical term in Bayesian econometrics, for example a diffuse prior is one where one in a sense “knows nothing” and so regards every possibility to be equally likely.  </a:t>
            </a:r>
          </a:p>
          <a:p>
            <a:r>
              <a:rPr lang="en-US" dirty="0"/>
              <a:t>After data/signals are processed one can use Bayes’ Law to calculate posterior probabilities, which given the data observed will no longer be characterized by a uniform probability distribution</a:t>
            </a:r>
          </a:p>
          <a:p>
            <a:r>
              <a:rPr lang="en-US" dirty="0"/>
              <a:t>Bayesian analysis believes that posteriors converge to the true underlying distribution after long sequence of data and updating (calculating new posteriors, which become the new prior for the next round.)</a:t>
            </a:r>
          </a:p>
        </p:txBody>
      </p:sp>
    </p:spTree>
    <p:extLst>
      <p:ext uri="{BB962C8B-B14F-4D97-AF65-F5344CB8AC3E}">
        <p14:creationId xmlns:p14="http://schemas.microsoft.com/office/powerpoint/2010/main" val="2020985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3213A-4AF9-4AA2-974C-4336861C95F0}"/>
              </a:ext>
            </a:extLst>
          </p:cNvPr>
          <p:cNvSpPr>
            <a:spLocks noGrp="1"/>
          </p:cNvSpPr>
          <p:nvPr>
            <p:ph type="title"/>
          </p:nvPr>
        </p:nvSpPr>
        <p:spPr>
          <a:xfrm>
            <a:off x="838200" y="365125"/>
            <a:ext cx="10515600" cy="1029921"/>
          </a:xfrm>
        </p:spPr>
        <p:txBody>
          <a:bodyPr>
            <a:normAutofit/>
          </a:bodyPr>
          <a:lstStyle/>
          <a:p>
            <a:r>
              <a:rPr lang="en-US" sz="3600" dirty="0"/>
              <a:t>Introduction: </a:t>
            </a:r>
            <a:r>
              <a:rPr lang="en-US" sz="3600" dirty="0" err="1"/>
              <a:t>Bayesianism</a:t>
            </a:r>
            <a:r>
              <a:rPr lang="en-US" sz="3600" dirty="0"/>
              <a:t> and Prior Assumptions </a:t>
            </a:r>
          </a:p>
        </p:txBody>
      </p:sp>
      <p:sp>
        <p:nvSpPr>
          <p:cNvPr id="3" name="Content Placeholder 2">
            <a:extLst>
              <a:ext uri="{FF2B5EF4-FFF2-40B4-BE49-F238E27FC236}">
                <a16:creationId xmlns:a16="http://schemas.microsoft.com/office/drawing/2014/main" id="{34F875C1-8546-4676-8BC6-F5B16EF03164}"/>
              </a:ext>
            </a:extLst>
          </p:cNvPr>
          <p:cNvSpPr>
            <a:spLocks noGrp="1"/>
          </p:cNvSpPr>
          <p:nvPr>
            <p:ph idx="1"/>
          </p:nvPr>
        </p:nvSpPr>
        <p:spPr>
          <a:xfrm>
            <a:off x="838200" y="1395046"/>
            <a:ext cx="10515600" cy="5380891"/>
          </a:xfrm>
        </p:spPr>
        <p:txBody>
          <a:bodyPr>
            <a:normAutofit lnSpcReduction="10000"/>
          </a:bodyPr>
          <a:lstStyle/>
          <a:p>
            <a:r>
              <a:rPr lang="en-US" dirty="0"/>
              <a:t>However, it is not true that this convergence takes place unless one already knows the domain of the possible.</a:t>
            </a:r>
          </a:p>
          <a:p>
            <a:r>
              <a:rPr lang="en-US" dirty="0"/>
              <a:t>One has to know the domain of the possible because if a true possibility initially is assigned a probability of zero, that prior will never be updated.</a:t>
            </a:r>
          </a:p>
          <a:p>
            <a:r>
              <a:rPr lang="en-US" dirty="0"/>
              <a:t>Recall that Bayes’ Law is: </a:t>
            </a:r>
          </a:p>
          <a:p>
            <a:endParaRPr lang="en-US" dirty="0"/>
          </a:p>
          <a:p>
            <a:r>
              <a:rPr lang="en-US" dirty="0"/>
              <a:t>If P(A) is always zero, the probability of A given that B has occurred will always remain zero. </a:t>
            </a:r>
          </a:p>
          <a:p>
            <a:r>
              <a:rPr lang="en-US" dirty="0"/>
              <a:t>So, even in the Bayesian framework, there are arguably two sets of priors: one that characterize one’s understanding of the domain of possibilities and one that characterizes one’s initial statistical assumptions about the distribution of the phenomena of interest   </a:t>
            </a:r>
          </a:p>
        </p:txBody>
      </p:sp>
      <p:pic>
        <p:nvPicPr>
          <p:cNvPr id="5" name="Picture 4">
            <a:extLst>
              <a:ext uri="{FF2B5EF4-FFF2-40B4-BE49-F238E27FC236}">
                <a16:creationId xmlns:a16="http://schemas.microsoft.com/office/drawing/2014/main" id="{7A22038F-BE7E-4048-8240-D3CD31F45DB9}"/>
              </a:ext>
            </a:extLst>
          </p:cNvPr>
          <p:cNvPicPr>
            <a:picLocks noChangeAspect="1"/>
          </p:cNvPicPr>
          <p:nvPr/>
        </p:nvPicPr>
        <p:blipFill>
          <a:blip r:embed="rId2"/>
          <a:stretch>
            <a:fillRect/>
          </a:stretch>
        </p:blipFill>
        <p:spPr>
          <a:xfrm>
            <a:off x="5166945" y="3005532"/>
            <a:ext cx="3941885" cy="1079959"/>
          </a:xfrm>
          <a:prstGeom prst="rect">
            <a:avLst/>
          </a:prstGeom>
        </p:spPr>
      </p:pic>
    </p:spTree>
    <p:extLst>
      <p:ext uri="{BB962C8B-B14F-4D97-AF65-F5344CB8AC3E}">
        <p14:creationId xmlns:p14="http://schemas.microsoft.com/office/powerpoint/2010/main" val="791028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6CB3B-F68D-4D81-A3E9-F47C8A6D7B7D}"/>
              </a:ext>
            </a:extLst>
          </p:cNvPr>
          <p:cNvSpPr>
            <a:spLocks noGrp="1"/>
          </p:cNvSpPr>
          <p:nvPr>
            <p:ph type="title"/>
          </p:nvPr>
        </p:nvSpPr>
        <p:spPr/>
        <p:txBody>
          <a:bodyPr>
            <a:normAutofit/>
          </a:bodyPr>
          <a:lstStyle/>
          <a:p>
            <a:r>
              <a:rPr lang="en-US" sz="3600" dirty="0"/>
              <a:t>Introduction: Priors and Conclusions</a:t>
            </a:r>
          </a:p>
        </p:txBody>
      </p:sp>
      <p:sp>
        <p:nvSpPr>
          <p:cNvPr id="3" name="Content Placeholder 2">
            <a:extLst>
              <a:ext uri="{FF2B5EF4-FFF2-40B4-BE49-F238E27FC236}">
                <a16:creationId xmlns:a16="http://schemas.microsoft.com/office/drawing/2014/main" id="{A6DFF048-158D-46E3-86A4-915F17E15E63}"/>
              </a:ext>
            </a:extLst>
          </p:cNvPr>
          <p:cNvSpPr>
            <a:spLocks noGrp="1"/>
          </p:cNvSpPr>
          <p:nvPr>
            <p:ph idx="1"/>
          </p:nvPr>
        </p:nvSpPr>
        <p:spPr>
          <a:xfrm>
            <a:off x="838200" y="1559169"/>
            <a:ext cx="10515600" cy="4933706"/>
          </a:xfrm>
        </p:spPr>
        <p:txBody>
          <a:bodyPr>
            <a:normAutofit fontScale="92500" lnSpcReduction="10000"/>
          </a:bodyPr>
          <a:lstStyle/>
          <a:p>
            <a:r>
              <a:rPr lang="en-US" dirty="0"/>
              <a:t>In domains where Bayes’ law works, the result will be a gradual conv </a:t>
            </a:r>
            <a:r>
              <a:rPr lang="en-US" dirty="0" err="1"/>
              <a:t>ergence</a:t>
            </a:r>
            <a:r>
              <a:rPr lang="en-US" dirty="0"/>
              <a:t> to the true underlying probability distribution of the phenomena of interest. </a:t>
            </a:r>
          </a:p>
          <a:p>
            <a:r>
              <a:rPr lang="en-US" dirty="0"/>
              <a:t>Those who accept the Bayesian idea of convergence to the truth conclude that one can never achieve complete proof (e.g. a posterior equal to 1) except in the limit.</a:t>
            </a:r>
          </a:p>
          <a:p>
            <a:r>
              <a:rPr lang="en-US" dirty="0"/>
              <a:t>Thus, </a:t>
            </a:r>
            <a:r>
              <a:rPr lang="en-US" b="1" dirty="0"/>
              <a:t>one can never say that a hypothesis is definitely true, such as Z causes A, one can only say that Z is likely (probably causes) to cause A.</a:t>
            </a:r>
          </a:p>
          <a:p>
            <a:r>
              <a:rPr lang="en-US" b="1" dirty="0"/>
              <a:t>Notice that this implication of </a:t>
            </a:r>
            <a:r>
              <a:rPr lang="en-US" b="1" dirty="0" err="1"/>
              <a:t>Bayesianism</a:t>
            </a:r>
            <a:r>
              <a:rPr lang="en-US" b="1" dirty="0"/>
              <a:t> has been widely accepted in econometrics, even for econometricians who are not Bayesians. </a:t>
            </a:r>
          </a:p>
          <a:p>
            <a:r>
              <a:rPr lang="en-US" b="1" dirty="0"/>
              <a:t>Its always possible that one’s sample is in a sense unusual and hence may lead one astray (at least for while), even if as the sample size increases one tends to have a more accurate estimate of P(A)</a:t>
            </a:r>
          </a:p>
          <a:p>
            <a:endParaRPr lang="en-US" b="1" dirty="0"/>
          </a:p>
          <a:p>
            <a:endParaRPr lang="en-US" b="1" dirty="0"/>
          </a:p>
        </p:txBody>
      </p:sp>
    </p:spTree>
    <p:extLst>
      <p:ext uri="{BB962C8B-B14F-4D97-AF65-F5344CB8AC3E}">
        <p14:creationId xmlns:p14="http://schemas.microsoft.com/office/powerpoint/2010/main" val="294447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654EC-F637-4E8D-AABC-BBEC569976C9}"/>
              </a:ext>
            </a:extLst>
          </p:cNvPr>
          <p:cNvSpPr>
            <a:spLocks noGrp="1"/>
          </p:cNvSpPr>
          <p:nvPr>
            <p:ph type="title"/>
          </p:nvPr>
        </p:nvSpPr>
        <p:spPr/>
        <p:txBody>
          <a:bodyPr>
            <a:normAutofit/>
          </a:bodyPr>
          <a:lstStyle/>
          <a:p>
            <a:r>
              <a:rPr lang="en-US" sz="3600" dirty="0"/>
              <a:t>Priors in non-Bayesian Analysis</a:t>
            </a:r>
          </a:p>
        </p:txBody>
      </p:sp>
      <p:sp>
        <p:nvSpPr>
          <p:cNvPr id="3" name="Content Placeholder 2">
            <a:extLst>
              <a:ext uri="{FF2B5EF4-FFF2-40B4-BE49-F238E27FC236}">
                <a16:creationId xmlns:a16="http://schemas.microsoft.com/office/drawing/2014/main" id="{19C4303E-125B-4C90-B278-95F363D0F75D}"/>
              </a:ext>
            </a:extLst>
          </p:cNvPr>
          <p:cNvSpPr>
            <a:spLocks noGrp="1"/>
          </p:cNvSpPr>
          <p:nvPr>
            <p:ph idx="1"/>
          </p:nvPr>
        </p:nvSpPr>
        <p:spPr>
          <a:xfrm>
            <a:off x="838200" y="1570892"/>
            <a:ext cx="10515600" cy="4806462"/>
          </a:xfrm>
        </p:spPr>
        <p:txBody>
          <a:bodyPr>
            <a:normAutofit fontScale="92500" lnSpcReduction="20000"/>
          </a:bodyPr>
          <a:lstStyle/>
          <a:p>
            <a:r>
              <a:rPr lang="en-US" dirty="0"/>
              <a:t>The idea of a “prior” is often used by non-Bayesians to describe a set of assumptions that one makes before starting one’s analysis—whether statistical or analytical.</a:t>
            </a:r>
          </a:p>
          <a:p>
            <a:r>
              <a:rPr lang="en-US" dirty="0"/>
              <a:t>The term “prior” is also sometimes used to describe what one expects to find when undertaking either statistical or mathematical analysis.</a:t>
            </a:r>
          </a:p>
          <a:p>
            <a:r>
              <a:rPr lang="en-US" dirty="0"/>
              <a:t>These assumptions are nearly always ones that are not and cannot be known with certainty, but which are widely believed to be true or approximately true—or at least a useful way to start one’s analysis.</a:t>
            </a:r>
          </a:p>
          <a:p>
            <a:r>
              <a:rPr lang="en-US" dirty="0"/>
              <a:t>Many of these are “conventions” that change every 10 years or so.</a:t>
            </a:r>
          </a:p>
          <a:p>
            <a:r>
              <a:rPr lang="en-US" dirty="0"/>
              <a:t>Examples include statistical assumptions regarding the importance of simultaneity, intertemporal and spatial dependence, functional forms of the phenomena of interest (usually assumed to be linear or log linear or otherwise mathematically convenient), and for the past two decades or so, functional forms that allow fixed effects to be introduced without introducing bias. </a:t>
            </a:r>
          </a:p>
        </p:txBody>
      </p:sp>
    </p:spTree>
    <p:extLst>
      <p:ext uri="{BB962C8B-B14F-4D97-AF65-F5344CB8AC3E}">
        <p14:creationId xmlns:p14="http://schemas.microsoft.com/office/powerpoint/2010/main" val="2353016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1CC6F-26CB-4A3D-8FFE-3D637784EEED}"/>
              </a:ext>
            </a:extLst>
          </p:cNvPr>
          <p:cNvSpPr>
            <a:spLocks noGrp="1"/>
          </p:cNvSpPr>
          <p:nvPr>
            <p:ph type="title"/>
          </p:nvPr>
        </p:nvSpPr>
        <p:spPr>
          <a:xfrm>
            <a:off x="838200" y="365126"/>
            <a:ext cx="10515600" cy="736844"/>
          </a:xfrm>
        </p:spPr>
        <p:txBody>
          <a:bodyPr>
            <a:normAutofit/>
          </a:bodyPr>
          <a:lstStyle/>
          <a:p>
            <a:r>
              <a:rPr lang="en-US" sz="3600" dirty="0"/>
              <a:t>The Necessity of Priors (1)</a:t>
            </a:r>
          </a:p>
        </p:txBody>
      </p:sp>
      <p:sp>
        <p:nvSpPr>
          <p:cNvPr id="3" name="Content Placeholder 2">
            <a:extLst>
              <a:ext uri="{FF2B5EF4-FFF2-40B4-BE49-F238E27FC236}">
                <a16:creationId xmlns:a16="http://schemas.microsoft.com/office/drawing/2014/main" id="{E90A240D-71FE-4384-83F1-854B7AC0760B}"/>
              </a:ext>
            </a:extLst>
          </p:cNvPr>
          <p:cNvSpPr>
            <a:spLocks noGrp="1"/>
          </p:cNvSpPr>
          <p:nvPr>
            <p:ph idx="1"/>
          </p:nvPr>
        </p:nvSpPr>
        <p:spPr>
          <a:xfrm>
            <a:off x="838200" y="1418492"/>
            <a:ext cx="10515600" cy="4758471"/>
          </a:xfrm>
        </p:spPr>
        <p:txBody>
          <a:bodyPr>
            <a:normAutofit fontScale="92500"/>
          </a:bodyPr>
          <a:lstStyle/>
          <a:p>
            <a:r>
              <a:rPr lang="en-US" dirty="0"/>
              <a:t>Sometimes, a scientist will say that they have no priors and go at the data with a completely open mind, but this is really impossible.</a:t>
            </a:r>
          </a:p>
          <a:p>
            <a:r>
              <a:rPr lang="en-US" dirty="0"/>
              <a:t>The universe includes too much data to ever by fully taken into account.</a:t>
            </a:r>
          </a:p>
          <a:p>
            <a:r>
              <a:rPr lang="en-US" dirty="0"/>
              <a:t>To reduce the scope of analysis down to humanly feasible levels, some simplification, some theory, is always necessary as argued by the polymath Karl Popper.</a:t>
            </a:r>
          </a:p>
          <a:p>
            <a:r>
              <a:rPr lang="en-US" dirty="0"/>
              <a:t>In econometrics, the priors are normally determined by economic theory and previous work on the problem, question, matter being investigated.</a:t>
            </a:r>
          </a:p>
          <a:p>
            <a:r>
              <a:rPr lang="en-US" dirty="0"/>
              <a:t>These general ideas and results are then further reduced by making assumptions about functional forms and the specific types of data to focus on.</a:t>
            </a:r>
          </a:p>
        </p:txBody>
      </p:sp>
    </p:spTree>
    <p:extLst>
      <p:ext uri="{BB962C8B-B14F-4D97-AF65-F5344CB8AC3E}">
        <p14:creationId xmlns:p14="http://schemas.microsoft.com/office/powerpoint/2010/main" val="578847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DF869-7461-45A6-AB3C-2D355784E43E}"/>
              </a:ext>
            </a:extLst>
          </p:cNvPr>
          <p:cNvSpPr>
            <a:spLocks noGrp="1"/>
          </p:cNvSpPr>
          <p:nvPr>
            <p:ph type="title"/>
          </p:nvPr>
        </p:nvSpPr>
        <p:spPr>
          <a:xfrm>
            <a:off x="838200" y="365126"/>
            <a:ext cx="10515600" cy="994752"/>
          </a:xfrm>
        </p:spPr>
        <p:txBody>
          <a:bodyPr>
            <a:normAutofit/>
          </a:bodyPr>
          <a:lstStyle/>
          <a:p>
            <a:r>
              <a:rPr lang="en-US" sz="3600" dirty="0"/>
              <a:t>Necessity of Theoretical Priors (2)</a:t>
            </a:r>
          </a:p>
        </p:txBody>
      </p:sp>
      <p:sp>
        <p:nvSpPr>
          <p:cNvPr id="3" name="Content Placeholder 2">
            <a:extLst>
              <a:ext uri="{FF2B5EF4-FFF2-40B4-BE49-F238E27FC236}">
                <a16:creationId xmlns:a16="http://schemas.microsoft.com/office/drawing/2014/main" id="{7EB3C6D8-EA5A-4958-AF02-5BB4F59ECC14}"/>
              </a:ext>
            </a:extLst>
          </p:cNvPr>
          <p:cNvSpPr>
            <a:spLocks noGrp="1"/>
          </p:cNvSpPr>
          <p:nvPr>
            <p:ph idx="1"/>
          </p:nvPr>
        </p:nvSpPr>
        <p:spPr>
          <a:xfrm>
            <a:off x="838200" y="1359878"/>
            <a:ext cx="10515600" cy="5132996"/>
          </a:xfrm>
        </p:spPr>
        <p:txBody>
          <a:bodyPr>
            <a:normAutofit fontScale="85000" lnSpcReduction="20000"/>
          </a:bodyPr>
          <a:lstStyle/>
          <a:p>
            <a:r>
              <a:rPr lang="en-US" dirty="0"/>
              <a:t>Examples:</a:t>
            </a:r>
          </a:p>
          <a:p>
            <a:r>
              <a:rPr lang="en-US" dirty="0"/>
              <a:t>Is the price of a house its sales price? Or is it really the hedonic value of the services provided by each particular house—in which case the price of a house is not truly its sales price by the sum of the prices of the sought hedonic attributes.</a:t>
            </a:r>
          </a:p>
          <a:p>
            <a:r>
              <a:rPr lang="en-US" dirty="0"/>
              <a:t>The same logic applies to automobiles, bicycles, stereos, TVs </a:t>
            </a:r>
            <a:r>
              <a:rPr lang="en-US" dirty="0" err="1"/>
              <a:t>etc</a:t>
            </a:r>
            <a:r>
              <a:rPr lang="en-US" dirty="0"/>
              <a:t> etc. </a:t>
            </a:r>
          </a:p>
          <a:p>
            <a:r>
              <a:rPr lang="en-US" dirty="0"/>
              <a:t>Are consumption expenditures an individual or household’s expenditure?  It depends on whether income/wealth is shared within the household or not.  If it is shared than individuals don’t consume but families do which requires some model of collective choice within families, as well as measures of family characteristics (income age education </a:t>
            </a:r>
            <a:r>
              <a:rPr lang="en-US" dirty="0" err="1"/>
              <a:t>etc</a:t>
            </a:r>
            <a:r>
              <a:rPr lang="en-US" dirty="0"/>
              <a:t>). </a:t>
            </a:r>
          </a:p>
          <a:p>
            <a:r>
              <a:rPr lang="en-US" dirty="0"/>
              <a:t>The same logic applies to individual and aggregate savings rates, median voter models of the demand for public services, and, at least in principle, to aggregate demand.</a:t>
            </a:r>
          </a:p>
          <a:p>
            <a:r>
              <a:rPr lang="en-US" dirty="0"/>
              <a:t>What do we assume about the knowledge of consumer, savers, voters?  If prices or income tends not to be accurately known, how do individuals and families make decisions? On the spot, as parts of lifetime plans, or somewhere in between?</a:t>
            </a:r>
          </a:p>
        </p:txBody>
      </p:sp>
    </p:spTree>
    <p:extLst>
      <p:ext uri="{BB962C8B-B14F-4D97-AF65-F5344CB8AC3E}">
        <p14:creationId xmlns:p14="http://schemas.microsoft.com/office/powerpoint/2010/main" val="955191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728E-E1D0-4272-95C7-3B800AABA551}"/>
              </a:ext>
            </a:extLst>
          </p:cNvPr>
          <p:cNvSpPr>
            <a:spLocks noGrp="1"/>
          </p:cNvSpPr>
          <p:nvPr>
            <p:ph type="title"/>
          </p:nvPr>
        </p:nvSpPr>
        <p:spPr/>
        <p:txBody>
          <a:bodyPr>
            <a:normAutofit/>
          </a:bodyPr>
          <a:lstStyle/>
          <a:p>
            <a:r>
              <a:rPr lang="en-US" sz="3600" dirty="0"/>
              <a:t>Necessity of Priors (3) Data</a:t>
            </a:r>
          </a:p>
        </p:txBody>
      </p:sp>
      <p:sp>
        <p:nvSpPr>
          <p:cNvPr id="3" name="Content Placeholder 2">
            <a:extLst>
              <a:ext uri="{FF2B5EF4-FFF2-40B4-BE49-F238E27FC236}">
                <a16:creationId xmlns:a16="http://schemas.microsoft.com/office/drawing/2014/main" id="{180D1D97-7570-41AF-A048-B75C593C2B84}"/>
              </a:ext>
            </a:extLst>
          </p:cNvPr>
          <p:cNvSpPr>
            <a:spLocks noGrp="1"/>
          </p:cNvSpPr>
          <p:nvPr>
            <p:ph idx="1"/>
          </p:nvPr>
        </p:nvSpPr>
        <p:spPr>
          <a:xfrm>
            <a:off x="838200" y="1512277"/>
            <a:ext cx="10515600" cy="4980598"/>
          </a:xfrm>
        </p:spPr>
        <p:txBody>
          <a:bodyPr>
            <a:normAutofit fontScale="85000" lnSpcReduction="20000"/>
          </a:bodyPr>
          <a:lstStyle/>
          <a:p>
            <a:r>
              <a:rPr lang="en-US" dirty="0"/>
              <a:t>The data used in empirical study has to be collected at least twice. </a:t>
            </a:r>
          </a:p>
          <a:p>
            <a:r>
              <a:rPr lang="en-US" dirty="0"/>
              <a:t>The scholar undertaking a study assembles a data set—which is often the hardest part of  an econometric based study. </a:t>
            </a:r>
          </a:p>
          <a:p>
            <a:r>
              <a:rPr lang="en-US" dirty="0"/>
              <a:t>The data collected varies with the problems of interest and the theoretical and other priors mentioned on the previous slide.</a:t>
            </a:r>
          </a:p>
          <a:p>
            <a:r>
              <a:rPr lang="en-US" dirty="0"/>
              <a:t>It also varies with priors about which data set most accurately characterizes the data that influence the choices of the relevant individuals.</a:t>
            </a:r>
          </a:p>
          <a:p>
            <a:r>
              <a:rPr lang="en-US" dirty="0"/>
              <a:t>It also varies with the cost of assembling the data set. Scholars rarely have the luxury of collecting data over a lifetime.  Thus preexisting data sets are most often used.</a:t>
            </a:r>
          </a:p>
          <a:p>
            <a:r>
              <a:rPr lang="en-US" dirty="0"/>
              <a:t>And of course such preexisting data sets would not exist unless some other persons or organizations thought that such data were thought to be potentially important or useful—e.g. could contribute to our understanding or the precision of our understandings—because of theoretical priors in the minds of those able to collect or fund the collection of the data that might be assembled. </a:t>
            </a:r>
          </a:p>
        </p:txBody>
      </p:sp>
    </p:spTree>
    <p:extLst>
      <p:ext uri="{BB962C8B-B14F-4D97-AF65-F5344CB8AC3E}">
        <p14:creationId xmlns:p14="http://schemas.microsoft.com/office/powerpoint/2010/main" val="1214123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BF2B-74B6-48E2-ABD1-6D907BDA6D44}"/>
              </a:ext>
            </a:extLst>
          </p:cNvPr>
          <p:cNvSpPr>
            <a:spLocks noGrp="1"/>
          </p:cNvSpPr>
          <p:nvPr>
            <p:ph type="title"/>
          </p:nvPr>
        </p:nvSpPr>
        <p:spPr>
          <a:xfrm>
            <a:off x="838200" y="365126"/>
            <a:ext cx="10515600" cy="889244"/>
          </a:xfrm>
        </p:spPr>
        <p:txBody>
          <a:bodyPr/>
          <a:lstStyle/>
          <a:p>
            <a:r>
              <a:rPr lang="en-US" dirty="0"/>
              <a:t>The Necessary Effects of Priors (4)</a:t>
            </a:r>
          </a:p>
        </p:txBody>
      </p:sp>
      <p:sp>
        <p:nvSpPr>
          <p:cNvPr id="3" name="Content Placeholder 2">
            <a:extLst>
              <a:ext uri="{FF2B5EF4-FFF2-40B4-BE49-F238E27FC236}">
                <a16:creationId xmlns:a16="http://schemas.microsoft.com/office/drawing/2014/main" id="{6C68D677-1652-43AE-9D08-0730A72B5294}"/>
              </a:ext>
            </a:extLst>
          </p:cNvPr>
          <p:cNvSpPr>
            <a:spLocks noGrp="1"/>
          </p:cNvSpPr>
          <p:nvPr>
            <p:ph idx="1"/>
          </p:nvPr>
        </p:nvSpPr>
        <p:spPr>
          <a:xfrm>
            <a:off x="838200" y="1438762"/>
            <a:ext cx="10515600" cy="5054111"/>
          </a:xfrm>
        </p:spPr>
        <p:txBody>
          <a:bodyPr>
            <a:normAutofit fontScale="92500" lnSpcReduction="20000"/>
          </a:bodyPr>
          <a:lstStyle/>
          <a:p>
            <a:r>
              <a:rPr lang="en-US" dirty="0"/>
              <a:t>All the above priors affect the scope and results of research.</a:t>
            </a:r>
          </a:p>
          <a:p>
            <a:r>
              <a:rPr lang="en-US" dirty="0"/>
              <a:t>Some studies are not undertaken because they are too costly, others are not undertaken because no theory has yet emerged to focus attention on them. </a:t>
            </a:r>
          </a:p>
          <a:p>
            <a:r>
              <a:rPr lang="en-US" dirty="0"/>
              <a:t>(Very few persons studied covid virus transmission and evolution prior to 2019—and no economists did so.)</a:t>
            </a:r>
          </a:p>
          <a:p>
            <a:r>
              <a:rPr lang="en-US" dirty="0"/>
              <a:t>It takes new priors to broaden the scope of research.</a:t>
            </a:r>
          </a:p>
          <a:p>
            <a:r>
              <a:rPr lang="en-US" dirty="0"/>
              <a:t>Such priors are rewarded if they become widely adopted, but in practice seldom seem to “catch on”</a:t>
            </a:r>
          </a:p>
          <a:p>
            <a:r>
              <a:rPr lang="en-US" dirty="0"/>
              <a:t>Thus most published research remains conventional in the sense that it is grounded in conventional priors (what Kuhn refers to as normal science).</a:t>
            </a:r>
          </a:p>
          <a:p>
            <a:r>
              <a:rPr lang="en-US" dirty="0"/>
              <a:t>Note that these necessary effects of priors and the relative costs of research, do not end scientific progress, but do constrain it in unavoidable ways.</a:t>
            </a:r>
          </a:p>
        </p:txBody>
      </p:sp>
    </p:spTree>
    <p:extLst>
      <p:ext uri="{BB962C8B-B14F-4D97-AF65-F5344CB8AC3E}">
        <p14:creationId xmlns:p14="http://schemas.microsoft.com/office/powerpoint/2010/main" val="377077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2663</TotalTime>
  <Words>1600</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EC 709 – On the Significance of Priors in Empirical Research,  Some Notes on Methodology</vt:lpstr>
      <vt:lpstr>Introduction: Priors in Bayesian Analysis  </vt:lpstr>
      <vt:lpstr>Introduction: Bayesianism and Prior Assumptions </vt:lpstr>
      <vt:lpstr>Introduction: Priors and Conclusions</vt:lpstr>
      <vt:lpstr>Priors in non-Bayesian Analysis</vt:lpstr>
      <vt:lpstr>The Necessity of Priors (1)</vt:lpstr>
      <vt:lpstr>Necessity of Theoretical Priors (2)</vt:lpstr>
      <vt:lpstr>Necessity of Priors (3) Data</vt:lpstr>
      <vt:lpstr>The Necessary Effects of Priors (4)</vt:lpstr>
      <vt:lpstr>Some possibly avoidable and unfortunate effects of priors (1)</vt:lpstr>
      <vt:lpstr>Some possibly avoidable and unfortunate effects of priors (2) Some Illustrations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Congleton</dc:creator>
  <cp:lastModifiedBy>Roger Congleton</cp:lastModifiedBy>
  <cp:revision>38</cp:revision>
  <dcterms:created xsi:type="dcterms:W3CDTF">2022-01-19T19:38:09Z</dcterms:created>
  <dcterms:modified xsi:type="dcterms:W3CDTF">2022-01-21T16:01:56Z</dcterms:modified>
</cp:coreProperties>
</file>