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12192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90E55B-59C1-4521-8191-E747C2DB028C}" v="22" dt="2026-08-23T14:10:51.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62" y="5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ger Congleton" userId="b3e229e67f4caf52" providerId="LiveId" clId="{55F9BEE7-4FE5-4E45-B065-B9E9A80F07B4}"/>
    <pc:docChg chg="custSel modSld">
      <pc:chgData name="Roger Congleton" userId="b3e229e67f4caf52" providerId="LiveId" clId="{55F9BEE7-4FE5-4E45-B065-B9E9A80F07B4}" dt="2026-08-23T14:26:12.622" v="3333" actId="14100"/>
      <pc:docMkLst>
        <pc:docMk/>
      </pc:docMkLst>
      <pc:sldChg chg="modSp mod">
        <pc:chgData name="Roger Congleton" userId="b3e229e67f4caf52" providerId="LiveId" clId="{55F9BEE7-4FE5-4E45-B065-B9E9A80F07B4}" dt="2026-08-23T14:18:10.891" v="2087" actId="20577"/>
        <pc:sldMkLst>
          <pc:docMk/>
          <pc:sldMk cId="0" sldId="257"/>
        </pc:sldMkLst>
        <pc:spChg chg="mod">
          <ac:chgData name="Roger Congleton" userId="b3e229e67f4caf52" providerId="LiveId" clId="{55F9BEE7-4FE5-4E45-B065-B9E9A80F07B4}" dt="2026-08-23T14:18:10.891" v="2087" actId="20577"/>
          <ac:spMkLst>
            <pc:docMk/>
            <pc:sldMk cId="0" sldId="257"/>
            <ac:spMk id="21" creationId="{00000000-0000-0000-0000-000000000000}"/>
          </ac:spMkLst>
        </pc:spChg>
      </pc:sldChg>
      <pc:sldChg chg="modSp mod">
        <pc:chgData name="Roger Congleton" userId="b3e229e67f4caf52" providerId="LiveId" clId="{55F9BEE7-4FE5-4E45-B065-B9E9A80F07B4}" dt="2026-08-23T14:22:15.528" v="2811" actId="14100"/>
        <pc:sldMkLst>
          <pc:docMk/>
          <pc:sldMk cId="0" sldId="259"/>
        </pc:sldMkLst>
        <pc:spChg chg="mod">
          <ac:chgData name="Roger Congleton" userId="b3e229e67f4caf52" providerId="LiveId" clId="{55F9BEE7-4FE5-4E45-B065-B9E9A80F07B4}" dt="2026-08-23T14:21:17.388" v="2574" actId="20577"/>
          <ac:spMkLst>
            <pc:docMk/>
            <pc:sldMk cId="0" sldId="259"/>
            <ac:spMk id="33" creationId="{00000000-0000-0000-0000-000000000000}"/>
          </ac:spMkLst>
        </pc:spChg>
        <pc:spChg chg="mod">
          <ac:chgData name="Roger Congleton" userId="b3e229e67f4caf52" providerId="LiveId" clId="{55F9BEE7-4FE5-4E45-B065-B9E9A80F07B4}" dt="2026-08-23T14:22:15.528" v="2811" actId="14100"/>
          <ac:spMkLst>
            <pc:docMk/>
            <pc:sldMk cId="0" sldId="259"/>
            <ac:spMk id="34" creationId="{00000000-0000-0000-0000-000000000000}"/>
          </ac:spMkLst>
        </pc:spChg>
      </pc:sldChg>
      <pc:sldChg chg="modSp mod">
        <pc:chgData name="Roger Congleton" userId="b3e229e67f4caf52" providerId="LiveId" clId="{55F9BEE7-4FE5-4E45-B065-B9E9A80F07B4}" dt="2026-08-23T14:23:43.088" v="2986" actId="20577"/>
        <pc:sldMkLst>
          <pc:docMk/>
          <pc:sldMk cId="0" sldId="262"/>
        </pc:sldMkLst>
        <pc:spChg chg="mod">
          <ac:chgData name="Roger Congleton" userId="b3e229e67f4caf52" providerId="LiveId" clId="{55F9BEE7-4FE5-4E45-B065-B9E9A80F07B4}" dt="2026-08-23T14:23:43.088" v="2986" actId="20577"/>
          <ac:spMkLst>
            <pc:docMk/>
            <pc:sldMk cId="0" sldId="262"/>
            <ac:spMk id="56" creationId="{00000000-0000-0000-0000-000000000000}"/>
          </ac:spMkLst>
        </pc:spChg>
      </pc:sldChg>
      <pc:sldChg chg="modSp mod">
        <pc:chgData name="Roger Congleton" userId="b3e229e67f4caf52" providerId="LiveId" clId="{55F9BEE7-4FE5-4E45-B065-B9E9A80F07B4}" dt="2026-08-23T14:25:20.756" v="3330" actId="20577"/>
        <pc:sldMkLst>
          <pc:docMk/>
          <pc:sldMk cId="0" sldId="263"/>
        </pc:sldMkLst>
        <pc:spChg chg="mod">
          <ac:chgData name="Roger Congleton" userId="b3e229e67f4caf52" providerId="LiveId" clId="{55F9BEE7-4FE5-4E45-B065-B9E9A80F07B4}" dt="2026-08-23T14:25:20.756" v="3330" actId="20577"/>
          <ac:spMkLst>
            <pc:docMk/>
            <pc:sldMk cId="0" sldId="263"/>
            <ac:spMk id="60" creationId="{00000000-0000-0000-0000-000000000000}"/>
          </ac:spMkLst>
        </pc:spChg>
      </pc:sldChg>
      <pc:sldChg chg="modSp mod">
        <pc:chgData name="Roger Congleton" userId="b3e229e67f4caf52" providerId="LiveId" clId="{55F9BEE7-4FE5-4E45-B065-B9E9A80F07B4}" dt="2026-08-23T14:26:12.622" v="3333" actId="14100"/>
        <pc:sldMkLst>
          <pc:docMk/>
          <pc:sldMk cId="0" sldId="264"/>
        </pc:sldMkLst>
        <pc:spChg chg="mod">
          <ac:chgData name="Roger Congleton" userId="b3e229e67f4caf52" providerId="LiveId" clId="{55F9BEE7-4FE5-4E45-B065-B9E9A80F07B4}" dt="2026-08-23T14:26:12.622" v="3333" actId="14100"/>
          <ac:spMkLst>
            <pc:docMk/>
            <pc:sldMk cId="0" sldId="264"/>
            <ac:spMk id="68" creationId="{00000000-0000-0000-0000-000000000000}"/>
          </ac:spMkLst>
        </pc:spChg>
      </pc:sldChg>
      <pc:sldChg chg="addSp delSp modSp mod">
        <pc:chgData name="Roger Congleton" userId="b3e229e67f4caf52" providerId="LiveId" clId="{55F9BEE7-4FE5-4E45-B065-B9E9A80F07B4}" dt="2026-08-23T13:59:45.240" v="424" actId="20577"/>
        <pc:sldMkLst>
          <pc:docMk/>
          <pc:sldMk cId="0" sldId="270"/>
        </pc:sldMkLst>
        <pc:spChg chg="mod">
          <ac:chgData name="Roger Congleton" userId="b3e229e67f4caf52" providerId="LiveId" clId="{55F9BEE7-4FE5-4E45-B065-B9E9A80F07B4}" dt="2026-08-23T13:55:13.134" v="115" actId="6549"/>
          <ac:spMkLst>
            <pc:docMk/>
            <pc:sldMk cId="0" sldId="270"/>
            <ac:spMk id="101" creationId="{00000000-0000-0000-0000-000000000000}"/>
          </ac:spMkLst>
        </pc:spChg>
        <pc:spChg chg="mod">
          <ac:chgData name="Roger Congleton" userId="b3e229e67f4caf52" providerId="LiveId" clId="{55F9BEE7-4FE5-4E45-B065-B9E9A80F07B4}" dt="2026-08-23T13:59:45.240" v="424" actId="20577"/>
          <ac:spMkLst>
            <pc:docMk/>
            <pc:sldMk cId="0" sldId="270"/>
            <ac:spMk id="102" creationId="{00000000-0000-0000-0000-000000000000}"/>
          </ac:spMkLst>
        </pc:spChg>
        <pc:spChg chg="del">
          <ac:chgData name="Roger Congleton" userId="b3e229e67f4caf52" providerId="LiveId" clId="{55F9BEE7-4FE5-4E45-B065-B9E9A80F07B4}" dt="2026-08-23T13:47:28.010" v="108" actId="478"/>
          <ac:spMkLst>
            <pc:docMk/>
            <pc:sldMk cId="0" sldId="270"/>
            <ac:spMk id="103" creationId="{00000000-0000-0000-0000-000000000000}"/>
          </ac:spMkLst>
        </pc:spChg>
        <pc:spChg chg="del">
          <ac:chgData name="Roger Congleton" userId="b3e229e67f4caf52" providerId="LiveId" clId="{55F9BEE7-4FE5-4E45-B065-B9E9A80F07B4}" dt="2026-08-23T13:47:19.960" v="104" actId="478"/>
          <ac:spMkLst>
            <pc:docMk/>
            <pc:sldMk cId="0" sldId="270"/>
            <ac:spMk id="104" creationId="{00000000-0000-0000-0000-000000000000}"/>
          </ac:spMkLst>
        </pc:spChg>
        <pc:spChg chg="del">
          <ac:chgData name="Roger Congleton" userId="b3e229e67f4caf52" providerId="LiveId" clId="{55F9BEE7-4FE5-4E45-B065-B9E9A80F07B4}" dt="2026-08-23T13:47:21.448" v="105" actId="478"/>
          <ac:spMkLst>
            <pc:docMk/>
            <pc:sldMk cId="0" sldId="270"/>
            <ac:spMk id="105" creationId="{00000000-0000-0000-0000-000000000000}"/>
          </ac:spMkLst>
        </pc:spChg>
        <pc:spChg chg="mod">
          <ac:chgData name="Roger Congleton" userId="b3e229e67f4caf52" providerId="LiveId" clId="{55F9BEE7-4FE5-4E45-B065-B9E9A80F07B4}" dt="2026-08-23T13:47:31.619" v="111" actId="20577"/>
          <ac:spMkLst>
            <pc:docMk/>
            <pc:sldMk cId="0" sldId="270"/>
            <ac:spMk id="106" creationId="{00000000-0000-0000-0000-000000000000}"/>
          </ac:spMkLst>
        </pc:spChg>
        <pc:spChg chg="mod">
          <ac:chgData name="Roger Congleton" userId="b3e229e67f4caf52" providerId="LiveId" clId="{55F9BEE7-4FE5-4E45-B065-B9E9A80F07B4}" dt="2026-08-23T13:47:25.193" v="107" actId="6549"/>
          <ac:spMkLst>
            <pc:docMk/>
            <pc:sldMk cId="0" sldId="270"/>
            <ac:spMk id="107" creationId="{00000000-0000-0000-0000-000000000000}"/>
          </ac:spMkLst>
        </pc:spChg>
        <pc:spChg chg="del">
          <ac:chgData name="Roger Congleton" userId="b3e229e67f4caf52" providerId="LiveId" clId="{55F9BEE7-4FE5-4E45-B065-B9E9A80F07B4}" dt="2026-08-23T13:47:18.455" v="103" actId="478"/>
          <ac:spMkLst>
            <pc:docMk/>
            <pc:sldMk cId="0" sldId="270"/>
            <ac:spMk id="108" creationId="{00000000-0000-0000-0000-000000000000}"/>
          </ac:spMkLst>
        </pc:spChg>
        <pc:spChg chg="mod">
          <ac:chgData name="Roger Congleton" userId="b3e229e67f4caf52" providerId="LiveId" clId="{55F9BEE7-4FE5-4E45-B065-B9E9A80F07B4}" dt="2026-08-23T13:47:23.337" v="106" actId="6549"/>
          <ac:spMkLst>
            <pc:docMk/>
            <pc:sldMk cId="0" sldId="270"/>
            <ac:spMk id="109" creationId="{00000000-0000-0000-0000-000000000000}"/>
          </ac:spMkLst>
        </pc:spChg>
        <pc:spChg chg="del">
          <ac:chgData name="Roger Congleton" userId="b3e229e67f4caf52" providerId="LiveId" clId="{55F9BEE7-4FE5-4E45-B065-B9E9A80F07B4}" dt="2026-08-23T13:47:17.276" v="102" actId="478"/>
          <ac:spMkLst>
            <pc:docMk/>
            <pc:sldMk cId="0" sldId="270"/>
            <ac:spMk id="110" creationId="{00000000-0000-0000-0000-000000000000}"/>
          </ac:spMkLst>
        </pc:spChg>
        <pc:spChg chg="del">
          <ac:chgData name="Roger Congleton" userId="b3e229e67f4caf52" providerId="LiveId" clId="{55F9BEE7-4FE5-4E45-B065-B9E9A80F07B4}" dt="2026-08-23T13:47:15.408" v="101" actId="478"/>
          <ac:spMkLst>
            <pc:docMk/>
            <pc:sldMk cId="0" sldId="270"/>
            <ac:spMk id="112" creationId="{00000000-0000-0000-0000-000000000000}"/>
          </ac:spMkLst>
        </pc:spChg>
        <pc:graphicFrameChg chg="add mod">
          <ac:chgData name="Roger Congleton" userId="b3e229e67f4caf52" providerId="LiveId" clId="{55F9BEE7-4FE5-4E45-B065-B9E9A80F07B4}" dt="2026-08-23T13:55:01.429" v="114" actId="14100"/>
          <ac:graphicFrameMkLst>
            <pc:docMk/>
            <pc:sldMk cId="0" sldId="270"/>
            <ac:graphicFrameMk id="2" creationId="{3FEF3155-CEBC-1F98-CBBA-D2A014BA4BC8}"/>
          </ac:graphicFrameMkLst>
        </pc:graphicFrameChg>
      </pc:sldChg>
      <pc:sldChg chg="addSp delSp modSp mod">
        <pc:chgData name="Roger Congleton" userId="b3e229e67f4caf52" providerId="LiveId" clId="{55F9BEE7-4FE5-4E45-B065-B9E9A80F07B4}" dt="2026-08-23T14:01:34.577" v="428" actId="14100"/>
        <pc:sldMkLst>
          <pc:docMk/>
          <pc:sldMk cId="0" sldId="274"/>
        </pc:sldMkLst>
        <pc:spChg chg="mod">
          <ac:chgData name="Roger Congleton" userId="b3e229e67f4caf52" providerId="LiveId" clId="{55F9BEE7-4FE5-4E45-B065-B9E9A80F07B4}" dt="2026-08-23T13:26:02.560" v="36" actId="20577"/>
          <ac:spMkLst>
            <pc:docMk/>
            <pc:sldMk cId="0" sldId="274"/>
            <ac:spMk id="131" creationId="{00000000-0000-0000-0000-000000000000}"/>
          </ac:spMkLst>
        </pc:spChg>
        <pc:graphicFrameChg chg="add mod">
          <ac:chgData name="Roger Congleton" userId="b3e229e67f4caf52" providerId="LiveId" clId="{55F9BEE7-4FE5-4E45-B065-B9E9A80F07B4}" dt="2026-08-23T14:01:34.577" v="428" actId="14100"/>
          <ac:graphicFrameMkLst>
            <pc:docMk/>
            <pc:sldMk cId="0" sldId="274"/>
            <ac:graphicFrameMk id="2" creationId="{EAFEE644-3747-D012-8043-1B99BEB1062F}"/>
          </ac:graphicFrameMkLst>
        </pc:graphicFrameChg>
        <pc:graphicFrameChg chg="add del mod">
          <ac:chgData name="Roger Congleton" userId="b3e229e67f4caf52" providerId="LiveId" clId="{55F9BEE7-4FE5-4E45-B065-B9E9A80F07B4}" dt="2026-08-23T13:24:42.794" v="4" actId="478"/>
          <ac:graphicFrameMkLst>
            <pc:docMk/>
            <pc:sldMk cId="0" sldId="274"/>
            <ac:graphicFrameMk id="3" creationId="{FF5940D7-0F45-645C-29E8-1FA766CBF512}"/>
          </ac:graphicFrameMkLst>
        </pc:graphicFrameChg>
        <pc:graphicFrameChg chg="add del mod">
          <ac:chgData name="Roger Congleton" userId="b3e229e67f4caf52" providerId="LiveId" clId="{55F9BEE7-4FE5-4E45-B065-B9E9A80F07B4}" dt="2026-08-23T14:01:25.804" v="425" actId="478"/>
          <ac:graphicFrameMkLst>
            <pc:docMk/>
            <pc:sldMk cId="0" sldId="274"/>
            <ac:graphicFrameMk id="4" creationId="{9A68455F-C2AC-DC0D-1790-FFDC1DB522A2}"/>
          </ac:graphicFrameMkLst>
        </pc:graphicFrameChg>
      </pc:sldChg>
      <pc:sldChg chg="addSp delSp modSp mod">
        <pc:chgData name="Roger Congleton" userId="b3e229e67f4caf52" providerId="LiveId" clId="{55F9BEE7-4FE5-4E45-B065-B9E9A80F07B4}" dt="2026-08-23T14:11:41.145" v="1078" actId="20577"/>
        <pc:sldMkLst>
          <pc:docMk/>
          <pc:sldMk cId="0" sldId="276"/>
        </pc:sldMkLst>
        <pc:spChg chg="mod">
          <ac:chgData name="Roger Congleton" userId="b3e229e67f4caf52" providerId="LiveId" clId="{55F9BEE7-4FE5-4E45-B065-B9E9A80F07B4}" dt="2026-08-23T14:10:33.730" v="1062" actId="14100"/>
          <ac:spMkLst>
            <pc:docMk/>
            <pc:sldMk cId="0" sldId="276"/>
            <ac:spMk id="152" creationId="{00000000-0000-0000-0000-000000000000}"/>
          </ac:spMkLst>
        </pc:spChg>
        <pc:spChg chg="mod">
          <ac:chgData name="Roger Congleton" userId="b3e229e67f4caf52" providerId="LiveId" clId="{55F9BEE7-4FE5-4E45-B065-B9E9A80F07B4}" dt="2026-08-23T14:11:41.145" v="1078" actId="20577"/>
          <ac:spMkLst>
            <pc:docMk/>
            <pc:sldMk cId="0" sldId="276"/>
            <ac:spMk id="153" creationId="{00000000-0000-0000-0000-000000000000}"/>
          </ac:spMkLst>
        </pc:spChg>
        <pc:spChg chg="del">
          <ac:chgData name="Roger Congleton" userId="b3e229e67f4caf52" providerId="LiveId" clId="{55F9BEE7-4FE5-4E45-B065-B9E9A80F07B4}" dt="2026-08-23T13:26:34.231" v="37" actId="478"/>
          <ac:spMkLst>
            <pc:docMk/>
            <pc:sldMk cId="0" sldId="276"/>
            <ac:spMk id="154" creationId="{00000000-0000-0000-0000-000000000000}"/>
          </ac:spMkLst>
        </pc:spChg>
        <pc:spChg chg="del">
          <ac:chgData name="Roger Congleton" userId="b3e229e67f4caf52" providerId="LiveId" clId="{55F9BEE7-4FE5-4E45-B065-B9E9A80F07B4}" dt="2026-08-23T13:27:13.833" v="40" actId="478"/>
          <ac:spMkLst>
            <pc:docMk/>
            <pc:sldMk cId="0" sldId="276"/>
            <ac:spMk id="155" creationId="{00000000-0000-0000-0000-000000000000}"/>
          </ac:spMkLst>
        </pc:spChg>
        <pc:spChg chg="del">
          <ac:chgData name="Roger Congleton" userId="b3e229e67f4caf52" providerId="LiveId" clId="{55F9BEE7-4FE5-4E45-B065-B9E9A80F07B4}" dt="2026-08-23T13:27:29.248" v="48" actId="478"/>
          <ac:spMkLst>
            <pc:docMk/>
            <pc:sldMk cId="0" sldId="276"/>
            <ac:spMk id="156" creationId="{00000000-0000-0000-0000-000000000000}"/>
          </ac:spMkLst>
        </pc:spChg>
        <pc:spChg chg="mod">
          <ac:chgData name="Roger Congleton" userId="b3e229e67f4caf52" providerId="LiveId" clId="{55F9BEE7-4FE5-4E45-B065-B9E9A80F07B4}" dt="2026-08-23T13:27:22.089" v="45" actId="20577"/>
          <ac:spMkLst>
            <pc:docMk/>
            <pc:sldMk cId="0" sldId="276"/>
            <ac:spMk id="157" creationId="{00000000-0000-0000-0000-000000000000}"/>
          </ac:spMkLst>
        </pc:spChg>
        <pc:spChg chg="mod">
          <ac:chgData name="Roger Congleton" userId="b3e229e67f4caf52" providerId="LiveId" clId="{55F9BEE7-4FE5-4E45-B065-B9E9A80F07B4}" dt="2026-08-23T13:27:35.664" v="51" actId="20577"/>
          <ac:spMkLst>
            <pc:docMk/>
            <pc:sldMk cId="0" sldId="276"/>
            <ac:spMk id="158" creationId="{00000000-0000-0000-0000-000000000000}"/>
          </ac:spMkLst>
        </pc:spChg>
        <pc:spChg chg="del">
          <ac:chgData name="Roger Congleton" userId="b3e229e67f4caf52" providerId="LiveId" clId="{55F9BEE7-4FE5-4E45-B065-B9E9A80F07B4}" dt="2026-08-23T13:27:10.367" v="38" actId="478"/>
          <ac:spMkLst>
            <pc:docMk/>
            <pc:sldMk cId="0" sldId="276"/>
            <ac:spMk id="159" creationId="{00000000-0000-0000-0000-000000000000}"/>
          </ac:spMkLst>
        </pc:spChg>
        <pc:spChg chg="del">
          <ac:chgData name="Roger Congleton" userId="b3e229e67f4caf52" providerId="LiveId" clId="{55F9BEE7-4FE5-4E45-B065-B9E9A80F07B4}" dt="2026-08-23T13:27:28.340" v="47" actId="478"/>
          <ac:spMkLst>
            <pc:docMk/>
            <pc:sldMk cId="0" sldId="276"/>
            <ac:spMk id="160" creationId="{00000000-0000-0000-0000-000000000000}"/>
          </ac:spMkLst>
        </pc:spChg>
        <pc:spChg chg="del">
          <ac:chgData name="Roger Congleton" userId="b3e229e67f4caf52" providerId="LiveId" clId="{55F9BEE7-4FE5-4E45-B065-B9E9A80F07B4}" dt="2026-08-23T13:27:11.872" v="39" actId="478"/>
          <ac:spMkLst>
            <pc:docMk/>
            <pc:sldMk cId="0" sldId="276"/>
            <ac:spMk id="161" creationId="{00000000-0000-0000-0000-000000000000}"/>
          </ac:spMkLst>
        </pc:spChg>
        <pc:spChg chg="mod">
          <ac:chgData name="Roger Congleton" userId="b3e229e67f4caf52" providerId="LiveId" clId="{55F9BEE7-4FE5-4E45-B065-B9E9A80F07B4}" dt="2026-08-23T13:27:26.045" v="46" actId="6549"/>
          <ac:spMkLst>
            <pc:docMk/>
            <pc:sldMk cId="0" sldId="276"/>
            <ac:spMk id="162" creationId="{00000000-0000-0000-0000-000000000000}"/>
          </ac:spMkLst>
        </pc:spChg>
        <pc:graphicFrameChg chg="add del mod">
          <ac:chgData name="Roger Congleton" userId="b3e229e67f4caf52" providerId="LiveId" clId="{55F9BEE7-4FE5-4E45-B065-B9E9A80F07B4}" dt="2026-08-23T14:05:19.612" v="429" actId="478"/>
          <ac:graphicFrameMkLst>
            <pc:docMk/>
            <pc:sldMk cId="0" sldId="276"/>
            <ac:graphicFrameMk id="2" creationId="{816D9316-EC71-517F-0E5F-E6B435D58949}"/>
          </ac:graphicFrameMkLst>
        </pc:graphicFrameChg>
        <pc:graphicFrameChg chg="add mod">
          <ac:chgData name="Roger Congleton" userId="b3e229e67f4caf52" providerId="LiveId" clId="{55F9BEE7-4FE5-4E45-B065-B9E9A80F07B4}" dt="2026-08-23T14:10:51.437" v="1065" actId="14100"/>
          <ac:graphicFrameMkLst>
            <pc:docMk/>
            <pc:sldMk cId="0" sldId="276"/>
            <ac:graphicFrameMk id="3" creationId="{A1EDD08C-A9F4-B897-ABC1-2BA9AE0D6567}"/>
          </ac:graphicFrameMkLst>
        </pc:graphicFrameChg>
        <pc:graphicFrameChg chg="add mod">
          <ac:chgData name="Roger Congleton" userId="b3e229e67f4caf52" providerId="LiveId" clId="{55F9BEE7-4FE5-4E45-B065-B9E9A80F07B4}" dt="2026-08-23T14:06:15.848" v="455"/>
          <ac:graphicFrameMkLst>
            <pc:docMk/>
            <pc:sldMk cId="0" sldId="276"/>
            <ac:graphicFrameMk id="4" creationId="{4CE11097-F9C6-9082-36EE-9E1AB6BC9A64}"/>
          </ac:graphicFrameMkLst>
        </pc:graphicFrameChg>
        <pc:graphicFrameChg chg="add mod">
          <ac:chgData name="Roger Congleton" userId="b3e229e67f4caf52" providerId="LiveId" clId="{55F9BEE7-4FE5-4E45-B065-B9E9A80F07B4}" dt="2026-08-23T14:06:18.769" v="456"/>
          <ac:graphicFrameMkLst>
            <pc:docMk/>
            <pc:sldMk cId="0" sldId="276"/>
            <ac:graphicFrameMk id="5" creationId="{190A6C70-BDCF-CF15-BD06-18058561A10D}"/>
          </ac:graphicFrameMkLst>
        </pc:graphicFrameChg>
      </pc:sldChg>
      <pc:sldChg chg="addSp delSp modSp mod">
        <pc:chgData name="Roger Congleton" userId="b3e229e67f4caf52" providerId="LiveId" clId="{55F9BEE7-4FE5-4E45-B065-B9E9A80F07B4}" dt="2026-08-23T13:43:45.313" v="100" actId="1076"/>
        <pc:sldMkLst>
          <pc:docMk/>
          <pc:sldMk cId="0" sldId="278"/>
        </pc:sldMkLst>
        <pc:spChg chg="del">
          <ac:chgData name="Roger Congleton" userId="b3e229e67f4caf52" providerId="LiveId" clId="{55F9BEE7-4FE5-4E45-B065-B9E9A80F07B4}" dt="2026-08-23T13:39:09.205" v="82" actId="478"/>
          <ac:spMkLst>
            <pc:docMk/>
            <pc:sldMk cId="0" sldId="278"/>
            <ac:spMk id="175" creationId="{00000000-0000-0000-0000-000000000000}"/>
          </ac:spMkLst>
        </pc:spChg>
        <pc:spChg chg="del">
          <ac:chgData name="Roger Congleton" userId="b3e229e67f4caf52" providerId="LiveId" clId="{55F9BEE7-4FE5-4E45-B065-B9E9A80F07B4}" dt="2026-08-23T13:39:24.783" v="85" actId="478"/>
          <ac:spMkLst>
            <pc:docMk/>
            <pc:sldMk cId="0" sldId="278"/>
            <ac:spMk id="176" creationId="{00000000-0000-0000-0000-000000000000}"/>
          </ac:spMkLst>
        </pc:spChg>
        <pc:spChg chg="del">
          <ac:chgData name="Roger Congleton" userId="b3e229e67f4caf52" providerId="LiveId" clId="{55F9BEE7-4FE5-4E45-B065-B9E9A80F07B4}" dt="2026-08-23T13:39:27.070" v="86" actId="478"/>
          <ac:spMkLst>
            <pc:docMk/>
            <pc:sldMk cId="0" sldId="278"/>
            <ac:spMk id="177" creationId="{00000000-0000-0000-0000-000000000000}"/>
          </ac:spMkLst>
        </pc:spChg>
        <pc:spChg chg="mod">
          <ac:chgData name="Roger Congleton" userId="b3e229e67f4caf52" providerId="LiveId" clId="{55F9BEE7-4FE5-4E45-B065-B9E9A80F07B4}" dt="2026-08-23T13:39:37.287" v="92" actId="20577"/>
          <ac:spMkLst>
            <pc:docMk/>
            <pc:sldMk cId="0" sldId="278"/>
            <ac:spMk id="178" creationId="{00000000-0000-0000-0000-000000000000}"/>
          </ac:spMkLst>
        </pc:spChg>
        <pc:spChg chg="del">
          <ac:chgData name="Roger Congleton" userId="b3e229e67f4caf52" providerId="LiveId" clId="{55F9BEE7-4FE5-4E45-B065-B9E9A80F07B4}" dt="2026-08-23T13:39:21.602" v="83" actId="478"/>
          <ac:spMkLst>
            <pc:docMk/>
            <pc:sldMk cId="0" sldId="278"/>
            <ac:spMk id="180" creationId="{00000000-0000-0000-0000-000000000000}"/>
          </ac:spMkLst>
        </pc:spChg>
        <pc:spChg chg="mod">
          <ac:chgData name="Roger Congleton" userId="b3e229e67f4caf52" providerId="LiveId" clId="{55F9BEE7-4FE5-4E45-B065-B9E9A80F07B4}" dt="2026-08-23T13:39:29.705" v="87" actId="6549"/>
          <ac:spMkLst>
            <pc:docMk/>
            <pc:sldMk cId="0" sldId="278"/>
            <ac:spMk id="181" creationId="{00000000-0000-0000-0000-000000000000}"/>
          </ac:spMkLst>
        </pc:spChg>
        <pc:spChg chg="del">
          <ac:chgData name="Roger Congleton" userId="b3e229e67f4caf52" providerId="LiveId" clId="{55F9BEE7-4FE5-4E45-B065-B9E9A80F07B4}" dt="2026-08-23T13:39:23.346" v="84" actId="478"/>
          <ac:spMkLst>
            <pc:docMk/>
            <pc:sldMk cId="0" sldId="278"/>
            <ac:spMk id="182" creationId="{00000000-0000-0000-0000-000000000000}"/>
          </ac:spMkLst>
        </pc:spChg>
        <pc:spChg chg="mod">
          <ac:chgData name="Roger Congleton" userId="b3e229e67f4caf52" providerId="LiveId" clId="{55F9BEE7-4FE5-4E45-B065-B9E9A80F07B4}" dt="2026-08-23T13:39:33.476" v="89" actId="6549"/>
          <ac:spMkLst>
            <pc:docMk/>
            <pc:sldMk cId="0" sldId="278"/>
            <ac:spMk id="183" creationId="{00000000-0000-0000-0000-000000000000}"/>
          </ac:spMkLst>
        </pc:spChg>
        <pc:spChg chg="del">
          <ac:chgData name="Roger Congleton" userId="b3e229e67f4caf52" providerId="LiveId" clId="{55F9BEE7-4FE5-4E45-B065-B9E9A80F07B4}" dt="2026-08-23T13:39:31.928" v="88" actId="478"/>
          <ac:spMkLst>
            <pc:docMk/>
            <pc:sldMk cId="0" sldId="278"/>
            <ac:spMk id="184" creationId="{00000000-0000-0000-0000-000000000000}"/>
          </ac:spMkLst>
        </pc:spChg>
        <pc:graphicFrameChg chg="add del mod">
          <ac:chgData name="Roger Congleton" userId="b3e229e67f4caf52" providerId="LiveId" clId="{55F9BEE7-4FE5-4E45-B065-B9E9A80F07B4}" dt="2026-08-23T13:43:33.725" v="96" actId="478"/>
          <ac:graphicFrameMkLst>
            <pc:docMk/>
            <pc:sldMk cId="0" sldId="278"/>
            <ac:graphicFrameMk id="2" creationId="{78569BF6-A4EB-18B1-7A43-90301DEB4D9A}"/>
          </ac:graphicFrameMkLst>
        </pc:graphicFrameChg>
        <pc:graphicFrameChg chg="add mod">
          <ac:chgData name="Roger Congleton" userId="b3e229e67f4caf52" providerId="LiveId" clId="{55F9BEE7-4FE5-4E45-B065-B9E9A80F07B4}" dt="2026-08-23T13:43:45.313" v="100" actId="1076"/>
          <ac:graphicFrameMkLst>
            <pc:docMk/>
            <pc:sldMk cId="0" sldId="278"/>
            <ac:graphicFrameMk id="3" creationId="{F840DC55-67C8-8B47-7ACF-CE59C5B6925D}"/>
          </ac:graphicFrameMkLst>
        </pc:graphicFrameChg>
      </pc:sldChg>
      <pc:sldChg chg="modSp mod">
        <pc:chgData name="Roger Congleton" userId="b3e229e67f4caf52" providerId="LiveId" clId="{55F9BEE7-4FE5-4E45-B065-B9E9A80F07B4}" dt="2026-08-23T14:17:35.751" v="2086" actId="14100"/>
        <pc:sldMkLst>
          <pc:docMk/>
          <pc:sldMk cId="0" sldId="286"/>
        </pc:sldMkLst>
        <pc:spChg chg="mod">
          <ac:chgData name="Roger Congleton" userId="b3e229e67f4caf52" providerId="LiveId" clId="{55F9BEE7-4FE5-4E45-B065-B9E9A80F07B4}" dt="2026-08-23T14:15:58.642" v="1763" actId="6549"/>
          <ac:spMkLst>
            <pc:docMk/>
            <pc:sldMk cId="0" sldId="286"/>
            <ac:spMk id="222" creationId="{00000000-0000-0000-0000-000000000000}"/>
          </ac:spMkLst>
        </pc:spChg>
        <pc:spChg chg="mod">
          <ac:chgData name="Roger Congleton" userId="b3e229e67f4caf52" providerId="LiveId" clId="{55F9BEE7-4FE5-4E45-B065-B9E9A80F07B4}" dt="2026-08-23T14:17:35.751" v="2086" actId="14100"/>
          <ac:spMkLst>
            <pc:docMk/>
            <pc:sldMk cId="0" sldId="286"/>
            <ac:spMk id="22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n-US" sz="1800" b="0" strike="noStrike" spc="-1">
                <a:solidFill>
                  <a:schemeClr val="dk1"/>
                </a:solidFill>
                <a:latin typeface="Calibri"/>
              </a:rPr>
              <a:t>Click to move the slide</a:t>
            </a:r>
          </a:p>
        </p:txBody>
      </p:sp>
      <p:sp>
        <p:nvSpPr>
          <p:cNvPr id="3"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Arial"/>
              </a:rPr>
              <a:t>Click to edit the notes format</a:t>
            </a:r>
          </a:p>
        </p:txBody>
      </p:sp>
      <p:sp>
        <p:nvSpPr>
          <p:cNvPr id="4"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Times New Roman"/>
              </a:rPr>
              <a:t>&lt;header&gt;</a:t>
            </a:r>
          </a:p>
        </p:txBody>
      </p:sp>
      <p:sp>
        <p:nvSpPr>
          <p:cNvPr id="5"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Times New Roman"/>
              </a:defRPr>
            </a:lvl1pPr>
          </a:lstStyle>
          <a:p>
            <a:pPr indent="0" algn="r">
              <a:buNone/>
            </a:pPr>
            <a:r>
              <a:rPr lang="en-US" sz="1400" b="0" strike="noStrike" spc="-1">
                <a:solidFill>
                  <a:srgbClr val="000000"/>
                </a:solidFill>
                <a:latin typeface="Times New Roman"/>
              </a:rPr>
              <a:t>&lt;date/time&gt;</a:t>
            </a:r>
          </a:p>
        </p:txBody>
      </p:sp>
      <p:sp>
        <p:nvSpPr>
          <p:cNvPr id="6"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Times New Roman"/>
              </a:defRPr>
            </a:lvl1pPr>
          </a:lstStyle>
          <a:p>
            <a:pPr indent="0">
              <a:buNone/>
            </a:pPr>
            <a:r>
              <a:rPr lang="en-US" sz="1400" b="0" strike="noStrike" spc="-1">
                <a:solidFill>
                  <a:srgbClr val="000000"/>
                </a:solidFill>
                <a:latin typeface="Times New Roman"/>
              </a:rPr>
              <a:t>&lt;footer&gt;</a:t>
            </a:r>
          </a:p>
        </p:txBody>
      </p:sp>
      <p:sp>
        <p:nvSpPr>
          <p:cNvPr id="7"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Times New Roman"/>
              </a:defRPr>
            </a:lvl1pPr>
          </a:lstStyle>
          <a:p>
            <a:pPr indent="0" algn="r">
              <a:buNone/>
            </a:pPr>
            <a:fld id="{5249F492-6DF7-4BC5-98C5-F87F12D26556}" type="slidenum">
              <a:rPr lang="en-US" sz="1400" b="0" strike="noStrike" spc="-1">
                <a:solidFill>
                  <a:srgbClr val="000000"/>
                </a:solidFill>
                <a:latin typeface="Times New Roman"/>
              </a:rPr>
              <a:t>‹#›</a:t>
            </a:fld>
            <a:endParaRPr lang="en-US"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PlaceHolder 1"/>
          <p:cNvSpPr>
            <a:spLocks noGrp="1" noRot="1" noChangeAspect="1"/>
          </p:cNvSpPr>
          <p:nvPr>
            <p:ph type="sldImg"/>
          </p:nvPr>
        </p:nvSpPr>
        <p:spPr>
          <a:xfrm>
            <a:off x="685800" y="1143000"/>
            <a:ext cx="5486040" cy="3085920"/>
          </a:xfrm>
          <a:prstGeom prst="rect">
            <a:avLst/>
          </a:prstGeom>
          <a:ln w="0">
            <a:noFill/>
          </a:ln>
        </p:spPr>
      </p:sp>
      <p:sp>
        <p:nvSpPr>
          <p:cNvPr id="2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27" name="PlaceHolder 3"/>
          <p:cNvSpPr>
            <a:spLocks noGrp="1"/>
          </p:cNvSpPr>
          <p:nvPr>
            <p:ph type="sldNum" idx="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4160F149-4AB3-44AB-82E2-B76E969054C4}" type="slidenum">
              <a:rPr lang="en-US" sz="1200" b="0" strike="noStrike" spc="-1">
                <a:solidFill>
                  <a:schemeClr val="dk1"/>
                </a:solidFill>
                <a:latin typeface="+mn-lt"/>
                <a:ea typeface="+mn-ea"/>
              </a:rPr>
              <a:t>1</a:t>
            </a:fld>
            <a:endParaRPr lang="en-US" sz="1200" b="0" strike="noStrike" spc="-1">
              <a:solidFill>
                <a:srgbClr val="000000"/>
              </a:solid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PlaceHolder 1"/>
          <p:cNvSpPr>
            <a:spLocks noGrp="1" noRot="1" noChangeAspect="1"/>
          </p:cNvSpPr>
          <p:nvPr>
            <p:ph type="sldImg"/>
          </p:nvPr>
        </p:nvSpPr>
        <p:spPr>
          <a:xfrm>
            <a:off x="685800" y="1143000"/>
            <a:ext cx="5486040" cy="3085920"/>
          </a:xfrm>
          <a:prstGeom prst="rect">
            <a:avLst/>
          </a:prstGeom>
          <a:ln w="0">
            <a:noFill/>
          </a:ln>
        </p:spPr>
      </p:sp>
      <p:sp>
        <p:nvSpPr>
          <p:cNvPr id="25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54" name="PlaceHolder 3"/>
          <p:cNvSpPr>
            <a:spLocks noGrp="1"/>
          </p:cNvSpPr>
          <p:nvPr>
            <p:ph type="sldNum" idx="1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6DA70746-D2DB-4335-9D4E-A85B4D0AFBD2}" type="slidenum">
              <a:rPr lang="en-US" sz="1200" b="0" strike="noStrike" spc="-1">
                <a:solidFill>
                  <a:schemeClr val="dk1"/>
                </a:solidFill>
                <a:latin typeface="+mn-lt"/>
                <a:ea typeface="+mn-ea"/>
              </a:rPr>
              <a:t>10</a:t>
            </a:fld>
            <a:endParaRPr lang="en-US" sz="12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laceHolder 1"/>
          <p:cNvSpPr>
            <a:spLocks noGrp="1" noRot="1" noChangeAspect="1"/>
          </p:cNvSpPr>
          <p:nvPr>
            <p:ph type="sldImg"/>
          </p:nvPr>
        </p:nvSpPr>
        <p:spPr>
          <a:xfrm>
            <a:off x="685800" y="1143000"/>
            <a:ext cx="5486040" cy="3085920"/>
          </a:xfrm>
          <a:prstGeom prst="rect">
            <a:avLst/>
          </a:prstGeom>
          <a:ln w="0">
            <a:noFill/>
          </a:ln>
        </p:spPr>
      </p:sp>
      <p:sp>
        <p:nvSpPr>
          <p:cNvPr id="25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57" name="PlaceHolder 3"/>
          <p:cNvSpPr>
            <a:spLocks noGrp="1"/>
          </p:cNvSpPr>
          <p:nvPr>
            <p:ph type="sldNum" idx="1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B89E42B1-4F08-46B7-8733-D823037250CA}" type="slidenum">
              <a:rPr lang="en-US" sz="1200" b="0" strike="noStrike" spc="-1">
                <a:solidFill>
                  <a:schemeClr val="dk1"/>
                </a:solidFill>
                <a:latin typeface="+mn-lt"/>
                <a:ea typeface="+mn-ea"/>
              </a:rPr>
              <a:t>11</a:t>
            </a:fld>
            <a:endParaRPr lang="en-US" sz="1200" b="0" strike="noStrike" spc="-1">
              <a:solidFill>
                <a:srgbClr val="000000"/>
              </a:solid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PlaceHolder 1"/>
          <p:cNvSpPr>
            <a:spLocks noGrp="1" noRot="1" noChangeAspect="1"/>
          </p:cNvSpPr>
          <p:nvPr>
            <p:ph type="sldImg"/>
          </p:nvPr>
        </p:nvSpPr>
        <p:spPr>
          <a:xfrm>
            <a:off x="685800" y="1143000"/>
            <a:ext cx="5486040" cy="3085920"/>
          </a:xfrm>
          <a:prstGeom prst="rect">
            <a:avLst/>
          </a:prstGeom>
          <a:ln w="0">
            <a:noFill/>
          </a:ln>
        </p:spPr>
      </p:sp>
      <p:sp>
        <p:nvSpPr>
          <p:cNvPr id="25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60" name="PlaceHolder 3"/>
          <p:cNvSpPr>
            <a:spLocks noGrp="1"/>
          </p:cNvSpPr>
          <p:nvPr>
            <p:ph type="sldNum" idx="1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7E0E2D37-E1D1-43C6-A231-69384A1E4868}" type="slidenum">
              <a:rPr lang="en-US" sz="1200" b="0" strike="noStrike" spc="-1">
                <a:solidFill>
                  <a:schemeClr val="dk1"/>
                </a:solidFill>
                <a:latin typeface="+mn-lt"/>
                <a:ea typeface="+mn-ea"/>
              </a:rPr>
              <a:t>12</a:t>
            </a:fld>
            <a:endParaRPr lang="en-US" sz="1200" b="0" strike="noStrike" spc="-1">
              <a:solidFill>
                <a:srgbClr val="000000"/>
              </a:solid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PlaceHolder 1"/>
          <p:cNvSpPr>
            <a:spLocks noGrp="1" noRot="1" noChangeAspect="1"/>
          </p:cNvSpPr>
          <p:nvPr>
            <p:ph type="sldImg"/>
          </p:nvPr>
        </p:nvSpPr>
        <p:spPr>
          <a:xfrm>
            <a:off x="685800" y="1143000"/>
            <a:ext cx="5486040" cy="3085920"/>
          </a:xfrm>
          <a:prstGeom prst="rect">
            <a:avLst/>
          </a:prstGeom>
          <a:ln w="0">
            <a:noFill/>
          </a:ln>
        </p:spPr>
      </p:sp>
      <p:sp>
        <p:nvSpPr>
          <p:cNvPr id="26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63" name="PlaceHolder 3"/>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FC74EFE6-AD7A-4ED6-8F81-3D3FE04BEB37}" type="slidenum">
              <a:rPr lang="en-US" sz="1200" b="0" strike="noStrike" spc="-1">
                <a:solidFill>
                  <a:schemeClr val="dk1"/>
                </a:solidFill>
                <a:latin typeface="+mn-lt"/>
                <a:ea typeface="+mn-ea"/>
              </a:rPr>
              <a:t>13</a:t>
            </a:fld>
            <a:endParaRPr lang="en-US" sz="1200" b="0" strike="noStrike" spc="-1">
              <a:solidFill>
                <a:srgbClr val="000000"/>
              </a:solidFil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PlaceHolder 1"/>
          <p:cNvSpPr>
            <a:spLocks noGrp="1" noRot="1" noChangeAspect="1"/>
          </p:cNvSpPr>
          <p:nvPr>
            <p:ph type="sldImg"/>
          </p:nvPr>
        </p:nvSpPr>
        <p:spPr>
          <a:xfrm>
            <a:off x="685800" y="1143000"/>
            <a:ext cx="5486040" cy="3085920"/>
          </a:xfrm>
          <a:prstGeom prst="rect">
            <a:avLst/>
          </a:prstGeom>
          <a:ln w="0">
            <a:noFill/>
          </a:ln>
        </p:spPr>
      </p:sp>
      <p:sp>
        <p:nvSpPr>
          <p:cNvPr id="26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66" name="PlaceHolder 3"/>
          <p:cNvSpPr>
            <a:spLocks noGrp="1"/>
          </p:cNvSpPr>
          <p:nvPr>
            <p:ph type="sldNum" idx="1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BF6A18B4-3211-49C6-A38C-3C05532FC331}" type="slidenum">
              <a:rPr lang="en-US" sz="1200" b="0" strike="noStrike" spc="-1">
                <a:solidFill>
                  <a:schemeClr val="dk1"/>
                </a:solidFill>
                <a:latin typeface="+mn-lt"/>
                <a:ea typeface="+mn-ea"/>
              </a:rPr>
              <a:t>14</a:t>
            </a:fld>
            <a:endParaRPr lang="en-US" sz="1200" b="0" strike="noStrike" spc="-1">
              <a:solidFill>
                <a:srgbClr val="000000"/>
              </a:solidFil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PlaceHolder 1"/>
          <p:cNvSpPr>
            <a:spLocks noGrp="1" noRot="1" noChangeAspect="1"/>
          </p:cNvSpPr>
          <p:nvPr>
            <p:ph type="sldImg"/>
          </p:nvPr>
        </p:nvSpPr>
        <p:spPr>
          <a:xfrm>
            <a:off x="685800" y="1143000"/>
            <a:ext cx="5486400" cy="3086100"/>
          </a:xfrm>
          <a:prstGeom prst="rect">
            <a:avLst/>
          </a:prstGeom>
          <a:ln w="0">
            <a:noFill/>
          </a:ln>
        </p:spPr>
      </p:sp>
      <p:sp>
        <p:nvSpPr>
          <p:cNvPr id="26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69" name="PlaceHolder 3"/>
          <p:cNvSpPr>
            <a:spLocks noGrp="1"/>
          </p:cNvSpPr>
          <p:nvPr>
            <p:ph type="sldNum" idx="1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7BE4481A-14E6-4158-AAEC-EAE46283190E}" type="slidenum">
              <a:rPr lang="en-US" sz="1200" b="0" strike="noStrike" spc="-1">
                <a:solidFill>
                  <a:schemeClr val="dk1"/>
                </a:solidFill>
                <a:latin typeface="+mn-lt"/>
                <a:ea typeface="+mn-ea"/>
              </a:rPr>
              <a:t>15</a:t>
            </a:fld>
            <a:endParaRPr lang="en-US" sz="1200" b="0" strike="noStrike" spc="-1">
              <a:solidFill>
                <a:srgbClr val="000000"/>
              </a:solid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PlaceHolder 1"/>
          <p:cNvSpPr>
            <a:spLocks noGrp="1" noRot="1" noChangeAspect="1"/>
          </p:cNvSpPr>
          <p:nvPr>
            <p:ph type="sldImg"/>
          </p:nvPr>
        </p:nvSpPr>
        <p:spPr>
          <a:xfrm>
            <a:off x="685800" y="1143000"/>
            <a:ext cx="5486040" cy="3085920"/>
          </a:xfrm>
          <a:prstGeom prst="rect">
            <a:avLst/>
          </a:prstGeom>
          <a:ln w="0">
            <a:noFill/>
          </a:ln>
        </p:spPr>
      </p:sp>
      <p:sp>
        <p:nvSpPr>
          <p:cNvPr id="27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72" name="PlaceHolder 3"/>
          <p:cNvSpPr>
            <a:spLocks noGrp="1"/>
          </p:cNvSpPr>
          <p:nvPr>
            <p:ph type="sldNum" idx="1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320C681B-0AA0-480F-9D43-FC8E26F4B764}" type="slidenum">
              <a:rPr lang="en-US" sz="1200" b="0" strike="noStrike" spc="-1">
                <a:solidFill>
                  <a:schemeClr val="dk1"/>
                </a:solidFill>
                <a:latin typeface="+mn-lt"/>
                <a:ea typeface="+mn-ea"/>
              </a:rPr>
              <a:t>16</a:t>
            </a:fld>
            <a:endParaRPr lang="en-US" sz="1200" b="0" strike="noStrike" spc="-1">
              <a:solidFill>
                <a:srgbClr val="000000"/>
              </a:solid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PlaceHolder 1"/>
          <p:cNvSpPr>
            <a:spLocks noGrp="1" noRot="1" noChangeAspect="1"/>
          </p:cNvSpPr>
          <p:nvPr>
            <p:ph type="sldImg"/>
          </p:nvPr>
        </p:nvSpPr>
        <p:spPr>
          <a:xfrm>
            <a:off x="685800" y="1143000"/>
            <a:ext cx="5486040" cy="3085920"/>
          </a:xfrm>
          <a:prstGeom prst="rect">
            <a:avLst/>
          </a:prstGeom>
          <a:ln w="0">
            <a:noFill/>
          </a:ln>
        </p:spPr>
      </p:sp>
      <p:sp>
        <p:nvSpPr>
          <p:cNvPr id="27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75" name="PlaceHolder 3"/>
          <p:cNvSpPr>
            <a:spLocks noGrp="1"/>
          </p:cNvSpPr>
          <p:nvPr>
            <p:ph type="sldNum" idx="2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B32CD8C5-09CE-442D-9F2C-584E3832D4C9}" type="slidenum">
              <a:rPr lang="en-US" sz="1200" b="0" strike="noStrike" spc="-1">
                <a:solidFill>
                  <a:schemeClr val="dk1"/>
                </a:solidFill>
                <a:latin typeface="+mn-lt"/>
                <a:ea typeface="+mn-ea"/>
              </a:rPr>
              <a:t>17</a:t>
            </a:fld>
            <a:endParaRPr lang="en-US" sz="1200" b="0" strike="noStrike" spc="-1">
              <a:solidFill>
                <a:srgbClr val="000000"/>
              </a:solid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PlaceHolder 1"/>
          <p:cNvSpPr>
            <a:spLocks noGrp="1" noRot="1" noChangeAspect="1"/>
          </p:cNvSpPr>
          <p:nvPr>
            <p:ph type="sldImg"/>
          </p:nvPr>
        </p:nvSpPr>
        <p:spPr>
          <a:xfrm>
            <a:off x="685800" y="1143000"/>
            <a:ext cx="5486040" cy="3085920"/>
          </a:xfrm>
          <a:prstGeom prst="rect">
            <a:avLst/>
          </a:prstGeom>
          <a:ln w="0">
            <a:noFill/>
          </a:ln>
        </p:spPr>
      </p:sp>
      <p:sp>
        <p:nvSpPr>
          <p:cNvPr id="27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78" name="PlaceHolder 3"/>
          <p:cNvSpPr>
            <a:spLocks noGrp="1"/>
          </p:cNvSpPr>
          <p:nvPr>
            <p:ph type="sldNum" idx="2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775597DC-39C7-4016-BFA0-CFEA74AE0134}" type="slidenum">
              <a:rPr lang="en-US" sz="1200" b="0" strike="noStrike" spc="-1">
                <a:solidFill>
                  <a:schemeClr val="dk1"/>
                </a:solidFill>
                <a:latin typeface="+mn-lt"/>
                <a:ea typeface="+mn-ea"/>
              </a:rPr>
              <a:t>18</a:t>
            </a:fld>
            <a:endParaRPr lang="en-US" sz="1200" b="0" strike="noStrike" spc="-1">
              <a:solidFill>
                <a:srgbClr val="000000"/>
              </a:solid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PlaceHolder 1"/>
          <p:cNvSpPr>
            <a:spLocks noGrp="1" noRot="1" noChangeAspect="1"/>
          </p:cNvSpPr>
          <p:nvPr>
            <p:ph type="sldImg"/>
          </p:nvPr>
        </p:nvSpPr>
        <p:spPr>
          <a:xfrm>
            <a:off x="685800" y="1143000"/>
            <a:ext cx="5486400" cy="3086100"/>
          </a:xfrm>
          <a:prstGeom prst="rect">
            <a:avLst/>
          </a:prstGeom>
          <a:ln w="0">
            <a:noFill/>
          </a:ln>
        </p:spPr>
      </p:sp>
      <p:sp>
        <p:nvSpPr>
          <p:cNvPr id="28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81" name="PlaceHolder 3"/>
          <p:cNvSpPr>
            <a:spLocks noGrp="1"/>
          </p:cNvSpPr>
          <p:nvPr>
            <p:ph type="sldNum" idx="2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B1ACC40E-D3F6-47CE-B61D-33758B538C4C}" type="slidenum">
              <a:rPr lang="en-US" sz="1200" b="0" strike="noStrike" spc="-1">
                <a:solidFill>
                  <a:schemeClr val="dk1"/>
                </a:solidFill>
                <a:latin typeface="+mn-lt"/>
                <a:ea typeface="+mn-ea"/>
              </a:rPr>
              <a:t>19</a:t>
            </a:fld>
            <a:endParaRPr lang="en-US" sz="12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PlaceHolder 1"/>
          <p:cNvSpPr>
            <a:spLocks noGrp="1" noRot="1" noChangeAspect="1"/>
          </p:cNvSpPr>
          <p:nvPr>
            <p:ph type="sldImg"/>
          </p:nvPr>
        </p:nvSpPr>
        <p:spPr>
          <a:xfrm>
            <a:off x="685800" y="1143000"/>
            <a:ext cx="5486400" cy="3086100"/>
          </a:xfrm>
          <a:prstGeom prst="rect">
            <a:avLst/>
          </a:prstGeom>
          <a:ln w="0">
            <a:noFill/>
          </a:ln>
        </p:spPr>
      </p:sp>
      <p:sp>
        <p:nvSpPr>
          <p:cNvPr id="22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30" name="PlaceHolder 3"/>
          <p:cNvSpPr>
            <a:spLocks noGrp="1"/>
          </p:cNvSpPr>
          <p:nvPr>
            <p:ph type="sldNum" idx="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4ED76EF6-D2E8-4B54-88FC-179DB547492B}" type="slidenum">
              <a:rPr lang="en-US" sz="1200" b="0" strike="noStrike" spc="-1">
                <a:solidFill>
                  <a:schemeClr val="dk1"/>
                </a:solidFill>
                <a:latin typeface="+mn-lt"/>
                <a:ea typeface="+mn-ea"/>
              </a:rPr>
              <a:t>2</a:t>
            </a:fld>
            <a:endParaRPr lang="en-US" sz="12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noRot="1" noChangeAspect="1"/>
          </p:cNvSpPr>
          <p:nvPr>
            <p:ph type="sldImg"/>
          </p:nvPr>
        </p:nvSpPr>
        <p:spPr>
          <a:xfrm>
            <a:off x="685800" y="1143000"/>
            <a:ext cx="5486040" cy="3085920"/>
          </a:xfrm>
          <a:prstGeom prst="rect">
            <a:avLst/>
          </a:prstGeom>
          <a:ln w="0">
            <a:noFill/>
          </a:ln>
        </p:spPr>
      </p:sp>
      <p:sp>
        <p:nvSpPr>
          <p:cNvPr id="28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84" name="PlaceHolder 3"/>
          <p:cNvSpPr>
            <a:spLocks noGrp="1"/>
          </p:cNvSpPr>
          <p:nvPr>
            <p:ph type="sldNum" idx="2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5C53F55A-A64F-4FBE-B44D-403F51C8E0EC}" type="slidenum">
              <a:rPr lang="en-US" sz="1200" b="0" strike="noStrike" spc="-1">
                <a:solidFill>
                  <a:schemeClr val="dk1"/>
                </a:solidFill>
                <a:latin typeface="+mn-lt"/>
                <a:ea typeface="+mn-ea"/>
              </a:rPr>
              <a:t>20</a:t>
            </a:fld>
            <a:endParaRPr lang="en-US" sz="1200" b="0" strike="noStrike" spc="-1">
              <a:solidFill>
                <a:srgbClr val="000000"/>
              </a:solid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PlaceHolder 1"/>
          <p:cNvSpPr>
            <a:spLocks noGrp="1" noRot="1" noChangeAspect="1"/>
          </p:cNvSpPr>
          <p:nvPr>
            <p:ph type="sldImg"/>
          </p:nvPr>
        </p:nvSpPr>
        <p:spPr>
          <a:xfrm>
            <a:off x="685800" y="1143000"/>
            <a:ext cx="5486400" cy="3086100"/>
          </a:xfrm>
          <a:prstGeom prst="rect">
            <a:avLst/>
          </a:prstGeom>
          <a:ln w="0">
            <a:noFill/>
          </a:ln>
        </p:spPr>
      </p:sp>
      <p:sp>
        <p:nvSpPr>
          <p:cNvPr id="28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87" name="PlaceHolder 3"/>
          <p:cNvSpPr>
            <a:spLocks noGrp="1"/>
          </p:cNvSpPr>
          <p:nvPr>
            <p:ph type="sldNum" idx="2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F09D44DC-412B-4FA7-8381-578EBAAE9E41}" type="slidenum">
              <a:rPr lang="en-US" sz="1200" b="0" strike="noStrike" spc="-1">
                <a:solidFill>
                  <a:schemeClr val="dk1"/>
                </a:solidFill>
                <a:latin typeface="+mn-lt"/>
                <a:ea typeface="+mn-ea"/>
              </a:rPr>
              <a:t>21</a:t>
            </a:fld>
            <a:endParaRPr lang="en-US" sz="12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noRot="1" noChangeAspect="1"/>
          </p:cNvSpPr>
          <p:nvPr>
            <p:ph type="sldImg"/>
          </p:nvPr>
        </p:nvSpPr>
        <p:spPr>
          <a:xfrm>
            <a:off x="685800" y="1143000"/>
            <a:ext cx="5486040" cy="3085920"/>
          </a:xfrm>
          <a:prstGeom prst="rect">
            <a:avLst/>
          </a:prstGeom>
          <a:ln w="0">
            <a:noFill/>
          </a:ln>
        </p:spPr>
      </p:sp>
      <p:sp>
        <p:nvSpPr>
          <p:cNvPr id="28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90" name="PlaceHolder 3"/>
          <p:cNvSpPr>
            <a:spLocks noGrp="1"/>
          </p:cNvSpPr>
          <p:nvPr>
            <p:ph type="sldNum" idx="2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6CA49177-A0A5-4943-A381-1C7DC1BA48C4}" type="slidenum">
              <a:rPr lang="en-US" sz="1200" b="0" strike="noStrike" spc="-1">
                <a:solidFill>
                  <a:schemeClr val="dk1"/>
                </a:solidFill>
                <a:latin typeface="+mn-lt"/>
                <a:ea typeface="+mn-ea"/>
              </a:rPr>
              <a:t>22</a:t>
            </a:fld>
            <a:endParaRPr lang="en-US" sz="1200" b="0" strike="noStrike" spc="-1">
              <a:solidFill>
                <a:srgbClr val="000000"/>
              </a:solid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PlaceHolder 1"/>
          <p:cNvSpPr>
            <a:spLocks noGrp="1" noRot="1" noChangeAspect="1"/>
          </p:cNvSpPr>
          <p:nvPr>
            <p:ph type="sldImg"/>
          </p:nvPr>
        </p:nvSpPr>
        <p:spPr>
          <a:xfrm>
            <a:off x="685800" y="1143000"/>
            <a:ext cx="5486400" cy="3086100"/>
          </a:xfrm>
          <a:prstGeom prst="rect">
            <a:avLst/>
          </a:prstGeom>
          <a:ln w="0">
            <a:noFill/>
          </a:ln>
        </p:spPr>
      </p:sp>
      <p:sp>
        <p:nvSpPr>
          <p:cNvPr id="29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93" name="PlaceHolder 3"/>
          <p:cNvSpPr>
            <a:spLocks noGrp="1"/>
          </p:cNvSpPr>
          <p:nvPr>
            <p:ph type="sldNum" idx="2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87C4A5F7-F15B-4EA8-967B-170FE558E74F}" type="slidenum">
              <a:rPr lang="en-US" sz="1200" b="0" strike="noStrike" spc="-1">
                <a:solidFill>
                  <a:schemeClr val="dk1"/>
                </a:solidFill>
                <a:latin typeface="+mn-lt"/>
                <a:ea typeface="+mn-ea"/>
              </a:rPr>
              <a:t>23</a:t>
            </a:fld>
            <a:endParaRPr lang="en-US" sz="1200" b="0" strike="noStrike" spc="-1">
              <a:solidFill>
                <a:srgbClr val="000000"/>
              </a:solid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PlaceHolder 1"/>
          <p:cNvSpPr>
            <a:spLocks noGrp="1" noRot="1" noChangeAspect="1"/>
          </p:cNvSpPr>
          <p:nvPr>
            <p:ph type="sldImg"/>
          </p:nvPr>
        </p:nvSpPr>
        <p:spPr>
          <a:xfrm>
            <a:off x="685800" y="1143000"/>
            <a:ext cx="5486040" cy="3085920"/>
          </a:xfrm>
          <a:prstGeom prst="rect">
            <a:avLst/>
          </a:prstGeom>
          <a:ln w="0">
            <a:noFill/>
          </a:ln>
        </p:spPr>
      </p:sp>
      <p:sp>
        <p:nvSpPr>
          <p:cNvPr id="29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96" name="PlaceHolder 3"/>
          <p:cNvSpPr>
            <a:spLocks noGrp="1"/>
          </p:cNvSpPr>
          <p:nvPr>
            <p:ph type="sldNum" idx="2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468F970B-C1B3-4937-98D9-951EE131988A}" type="slidenum">
              <a:rPr lang="en-US" sz="1200" b="0" strike="noStrike" spc="-1">
                <a:solidFill>
                  <a:schemeClr val="dk1"/>
                </a:solidFill>
                <a:latin typeface="+mn-lt"/>
                <a:ea typeface="+mn-ea"/>
              </a:rPr>
              <a:t>24</a:t>
            </a:fld>
            <a:endParaRPr lang="en-US" sz="1200" b="0" strike="noStrike" spc="-1">
              <a:solidFill>
                <a:srgbClr val="000000"/>
              </a:solid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PlaceHolder 1"/>
          <p:cNvSpPr>
            <a:spLocks noGrp="1" noRot="1" noChangeAspect="1"/>
          </p:cNvSpPr>
          <p:nvPr>
            <p:ph type="sldImg"/>
          </p:nvPr>
        </p:nvSpPr>
        <p:spPr>
          <a:xfrm>
            <a:off x="685800" y="1143000"/>
            <a:ext cx="5486040" cy="3085920"/>
          </a:xfrm>
          <a:prstGeom prst="rect">
            <a:avLst/>
          </a:prstGeom>
          <a:ln w="0">
            <a:noFill/>
          </a:ln>
        </p:spPr>
      </p:sp>
      <p:sp>
        <p:nvSpPr>
          <p:cNvPr id="29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99"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28CB5718-08F6-4250-B29B-0FF43EF2773D}" type="slidenum">
              <a:rPr lang="en-US" sz="1200" b="0" strike="noStrike" spc="-1">
                <a:solidFill>
                  <a:schemeClr val="dk1"/>
                </a:solidFill>
                <a:latin typeface="+mn-lt"/>
                <a:ea typeface="+mn-ea"/>
              </a:rPr>
              <a:t>25</a:t>
            </a:fld>
            <a:endParaRPr lang="en-US" sz="1200" b="0" strike="noStrike" spc="-1">
              <a:solidFill>
                <a:srgbClr val="000000"/>
              </a:solidFill>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PlaceHolder 1"/>
          <p:cNvSpPr>
            <a:spLocks noGrp="1" noRot="1" noChangeAspect="1"/>
          </p:cNvSpPr>
          <p:nvPr>
            <p:ph type="sldImg"/>
          </p:nvPr>
        </p:nvSpPr>
        <p:spPr>
          <a:xfrm>
            <a:off x="685800" y="1143000"/>
            <a:ext cx="5486040" cy="3085920"/>
          </a:xfrm>
          <a:prstGeom prst="rect">
            <a:avLst/>
          </a:prstGeom>
          <a:ln w="0">
            <a:noFill/>
          </a:ln>
        </p:spPr>
      </p:sp>
      <p:sp>
        <p:nvSpPr>
          <p:cNvPr id="30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302"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83D772D2-0E28-4936-B8EF-C1B0A8902EA7}" type="slidenum">
              <a:rPr lang="en-US" sz="1200" b="0" strike="noStrike" spc="-1">
                <a:solidFill>
                  <a:schemeClr val="dk1"/>
                </a:solidFill>
                <a:latin typeface="+mn-lt"/>
                <a:ea typeface="+mn-ea"/>
              </a:rPr>
              <a:t>26</a:t>
            </a:fld>
            <a:endParaRPr lang="en-US" sz="1200" b="0" strike="noStrike" spc="-1">
              <a:solidFill>
                <a:srgbClr val="000000"/>
              </a:solid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PlaceHolder 1"/>
          <p:cNvSpPr>
            <a:spLocks noGrp="1" noRot="1" noChangeAspect="1"/>
          </p:cNvSpPr>
          <p:nvPr>
            <p:ph type="sldImg"/>
          </p:nvPr>
        </p:nvSpPr>
        <p:spPr>
          <a:xfrm>
            <a:off x="685800" y="1143000"/>
            <a:ext cx="5486040" cy="3085920"/>
          </a:xfrm>
          <a:prstGeom prst="rect">
            <a:avLst/>
          </a:prstGeom>
          <a:ln w="0">
            <a:noFill/>
          </a:ln>
        </p:spPr>
      </p:sp>
      <p:sp>
        <p:nvSpPr>
          <p:cNvPr id="30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305" name="PlaceHolder 3"/>
          <p:cNvSpPr>
            <a:spLocks noGrp="1"/>
          </p:cNvSpPr>
          <p:nvPr>
            <p:ph type="sldNum" idx="3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D5DF6240-B37C-464F-9155-0BD7F111F0F5}" type="slidenum">
              <a:rPr lang="en-US" sz="1200" b="0" strike="noStrike" spc="-1">
                <a:solidFill>
                  <a:schemeClr val="dk1"/>
                </a:solidFill>
                <a:latin typeface="+mn-lt"/>
                <a:ea typeface="+mn-ea"/>
              </a:rPr>
              <a:t>27</a:t>
            </a:fld>
            <a:endParaRPr lang="en-US" sz="12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PlaceHolder 1"/>
          <p:cNvSpPr>
            <a:spLocks noGrp="1" noRot="1" noChangeAspect="1"/>
          </p:cNvSpPr>
          <p:nvPr>
            <p:ph type="sldImg"/>
          </p:nvPr>
        </p:nvSpPr>
        <p:spPr>
          <a:xfrm>
            <a:off x="685800" y="1143000"/>
            <a:ext cx="5486040" cy="3085920"/>
          </a:xfrm>
          <a:prstGeom prst="rect">
            <a:avLst/>
          </a:prstGeom>
          <a:ln w="0">
            <a:noFill/>
          </a:ln>
        </p:spPr>
      </p:sp>
      <p:sp>
        <p:nvSpPr>
          <p:cNvPr id="30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308" name="PlaceHolder 3"/>
          <p:cNvSpPr>
            <a:spLocks noGrp="1"/>
          </p:cNvSpPr>
          <p:nvPr>
            <p:ph type="sldNum" idx="3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ADD57A88-4E3E-47C6-B57B-B14AC3F6E5A0}" type="slidenum">
              <a:rPr lang="en-US" sz="1200" b="0" strike="noStrike" spc="-1">
                <a:solidFill>
                  <a:schemeClr val="dk1"/>
                </a:solidFill>
                <a:latin typeface="+mn-lt"/>
                <a:ea typeface="+mn-ea"/>
              </a:rPr>
              <a:t>28</a:t>
            </a:fld>
            <a:endParaRPr lang="en-US" sz="12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PlaceHolder 1"/>
          <p:cNvSpPr>
            <a:spLocks noGrp="1" noRot="1" noChangeAspect="1"/>
          </p:cNvSpPr>
          <p:nvPr>
            <p:ph type="sldImg"/>
          </p:nvPr>
        </p:nvSpPr>
        <p:spPr>
          <a:xfrm>
            <a:off x="685800" y="1143000"/>
            <a:ext cx="5486040" cy="3085920"/>
          </a:xfrm>
          <a:prstGeom prst="rect">
            <a:avLst/>
          </a:prstGeom>
          <a:ln w="0">
            <a:noFill/>
          </a:ln>
        </p:spPr>
      </p:sp>
      <p:sp>
        <p:nvSpPr>
          <p:cNvPr id="31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311" name="PlaceHolder 3"/>
          <p:cNvSpPr>
            <a:spLocks noGrp="1"/>
          </p:cNvSpPr>
          <p:nvPr>
            <p:ph type="sldNum" idx="3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13E89B55-83EF-4DDC-8FD2-908CC33B239C}" type="slidenum">
              <a:rPr lang="en-US" sz="1200" b="0" strike="noStrike" spc="-1">
                <a:solidFill>
                  <a:schemeClr val="dk1"/>
                </a:solidFill>
                <a:latin typeface="+mn-lt"/>
                <a:ea typeface="+mn-ea"/>
              </a:rPr>
              <a:t>29</a:t>
            </a:fld>
            <a:endParaRPr lang="en-US"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laceHolder 1"/>
          <p:cNvSpPr>
            <a:spLocks noGrp="1" noRot="1" noChangeAspect="1"/>
          </p:cNvSpPr>
          <p:nvPr>
            <p:ph type="sldImg"/>
          </p:nvPr>
        </p:nvSpPr>
        <p:spPr>
          <a:xfrm>
            <a:off x="685800" y="1143000"/>
            <a:ext cx="5486040" cy="3085920"/>
          </a:xfrm>
          <a:prstGeom prst="rect">
            <a:avLst/>
          </a:prstGeom>
          <a:ln w="0">
            <a:noFill/>
          </a:ln>
        </p:spPr>
      </p:sp>
      <p:sp>
        <p:nvSpPr>
          <p:cNvPr id="23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33" name="PlaceHolder 3"/>
          <p:cNvSpPr>
            <a:spLocks noGrp="1"/>
          </p:cNvSpPr>
          <p:nvPr>
            <p:ph type="sldNum" idx="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352594F6-0E4B-4C46-A806-8670EE981E74}" type="slidenum">
              <a:rPr lang="en-US" sz="1200" b="0" strike="noStrike" spc="-1">
                <a:solidFill>
                  <a:schemeClr val="dk1"/>
                </a:solidFill>
                <a:latin typeface="+mn-lt"/>
                <a:ea typeface="+mn-ea"/>
              </a:rPr>
              <a:t>3</a:t>
            </a:fld>
            <a:endParaRPr lang="en-US" sz="12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PlaceHolder 1"/>
          <p:cNvSpPr>
            <a:spLocks noGrp="1" noRot="1" noChangeAspect="1"/>
          </p:cNvSpPr>
          <p:nvPr>
            <p:ph type="sldImg"/>
          </p:nvPr>
        </p:nvSpPr>
        <p:spPr>
          <a:xfrm>
            <a:off x="685800" y="1143000"/>
            <a:ext cx="5486040" cy="3085920"/>
          </a:xfrm>
          <a:prstGeom prst="rect">
            <a:avLst/>
          </a:prstGeom>
          <a:ln w="0">
            <a:noFill/>
          </a:ln>
        </p:spPr>
      </p:sp>
      <p:sp>
        <p:nvSpPr>
          <p:cNvPr id="31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314" name="PlaceHolder 3"/>
          <p:cNvSpPr>
            <a:spLocks noGrp="1"/>
          </p:cNvSpPr>
          <p:nvPr>
            <p:ph type="sldNum" idx="3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17F2BF33-8749-4526-A313-C7865E29766B}" type="slidenum">
              <a:rPr lang="en-US" sz="1200" b="0" strike="noStrike" spc="-1">
                <a:solidFill>
                  <a:schemeClr val="dk1"/>
                </a:solidFill>
                <a:latin typeface="+mn-lt"/>
                <a:ea typeface="+mn-ea"/>
              </a:rPr>
              <a:t>30</a:t>
            </a:fld>
            <a:endParaRPr lang="en-US" sz="1200" b="0" strike="noStrike" spc="-1">
              <a:solidFill>
                <a:srgbClr val="000000"/>
              </a:solid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noRot="1" noChangeAspect="1"/>
          </p:cNvSpPr>
          <p:nvPr>
            <p:ph type="sldImg"/>
          </p:nvPr>
        </p:nvSpPr>
        <p:spPr>
          <a:xfrm>
            <a:off x="685800" y="1143000"/>
            <a:ext cx="5486400" cy="3086100"/>
          </a:xfrm>
          <a:prstGeom prst="rect">
            <a:avLst/>
          </a:prstGeom>
          <a:ln w="0">
            <a:noFill/>
          </a:ln>
        </p:spPr>
      </p:sp>
      <p:sp>
        <p:nvSpPr>
          <p:cNvPr id="31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317"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EF651DCF-104D-4A89-A079-6B7367D45B0F}" type="slidenum">
              <a:rPr lang="en-US" sz="1200" b="0" strike="noStrike" spc="-1">
                <a:solidFill>
                  <a:schemeClr val="dk1"/>
                </a:solidFill>
                <a:latin typeface="+mn-lt"/>
                <a:ea typeface="+mn-ea"/>
              </a:rPr>
              <a:t>31</a:t>
            </a:fld>
            <a:endParaRPr lang="en-US" sz="12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PlaceHolder 1"/>
          <p:cNvSpPr>
            <a:spLocks noGrp="1" noRot="1" noChangeAspect="1"/>
          </p:cNvSpPr>
          <p:nvPr>
            <p:ph type="sldImg"/>
          </p:nvPr>
        </p:nvSpPr>
        <p:spPr>
          <a:xfrm>
            <a:off x="685800" y="1143000"/>
            <a:ext cx="5486400" cy="3086100"/>
          </a:xfrm>
          <a:prstGeom prst="rect">
            <a:avLst/>
          </a:prstGeom>
          <a:ln w="0">
            <a:noFill/>
          </a:ln>
        </p:spPr>
      </p:sp>
      <p:sp>
        <p:nvSpPr>
          <p:cNvPr id="23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36" name="PlaceHolder 3"/>
          <p:cNvSpPr>
            <a:spLocks noGrp="1"/>
          </p:cNvSpPr>
          <p:nvPr>
            <p:ph type="sldNum" idx="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D0B0DE78-EFE9-4168-903B-32FFA35C2AF9}" type="slidenum">
              <a:rPr lang="en-US" sz="1200" b="0" strike="noStrike" spc="-1">
                <a:solidFill>
                  <a:schemeClr val="dk1"/>
                </a:solidFill>
                <a:latin typeface="+mn-lt"/>
                <a:ea typeface="+mn-ea"/>
              </a:rPr>
              <a:t>4</a:t>
            </a:fld>
            <a:endParaRPr lang="en-US"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PlaceHolder 1"/>
          <p:cNvSpPr>
            <a:spLocks noGrp="1" noRot="1" noChangeAspect="1"/>
          </p:cNvSpPr>
          <p:nvPr>
            <p:ph type="sldImg"/>
          </p:nvPr>
        </p:nvSpPr>
        <p:spPr>
          <a:xfrm>
            <a:off x="685800" y="1143000"/>
            <a:ext cx="5486040" cy="3085920"/>
          </a:xfrm>
          <a:prstGeom prst="rect">
            <a:avLst/>
          </a:prstGeom>
          <a:ln w="0">
            <a:noFill/>
          </a:ln>
        </p:spPr>
      </p:sp>
      <p:sp>
        <p:nvSpPr>
          <p:cNvPr id="23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39" name="PlaceHolder 3"/>
          <p:cNvSpPr>
            <a:spLocks noGrp="1"/>
          </p:cNvSpPr>
          <p:nvPr>
            <p:ph type="sldNum" idx="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A12E7FED-EE92-4C17-AA7D-A5990622A7E5}" type="slidenum">
              <a:rPr lang="en-US" sz="1200" b="0" strike="noStrike" spc="-1">
                <a:solidFill>
                  <a:schemeClr val="dk1"/>
                </a:solidFill>
                <a:latin typeface="+mn-lt"/>
                <a:ea typeface="+mn-ea"/>
              </a:rPr>
              <a:t>5</a:t>
            </a:fld>
            <a:endParaRPr lang="en-US" sz="1200" b="0" strike="noStrike" spc="-1">
              <a:solidFill>
                <a:srgbClr val="000000"/>
              </a:solid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PlaceHolder 1"/>
          <p:cNvSpPr>
            <a:spLocks noGrp="1" noRot="1" noChangeAspect="1"/>
          </p:cNvSpPr>
          <p:nvPr>
            <p:ph type="sldImg"/>
          </p:nvPr>
        </p:nvSpPr>
        <p:spPr>
          <a:xfrm>
            <a:off x="685800" y="1143000"/>
            <a:ext cx="5486040" cy="3085920"/>
          </a:xfrm>
          <a:prstGeom prst="rect">
            <a:avLst/>
          </a:prstGeom>
          <a:ln w="0">
            <a:noFill/>
          </a:ln>
        </p:spPr>
      </p:sp>
      <p:sp>
        <p:nvSpPr>
          <p:cNvPr id="24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42" name="PlaceHolder 3"/>
          <p:cNvSpPr>
            <a:spLocks noGrp="1"/>
          </p:cNvSpPr>
          <p:nvPr>
            <p:ph type="sldNum" idx="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2149DFAA-A787-4410-A8AF-46BD83F6DF8A}" type="slidenum">
              <a:rPr lang="en-US" sz="1200" b="0" strike="noStrike" spc="-1">
                <a:solidFill>
                  <a:schemeClr val="dk1"/>
                </a:solidFill>
                <a:latin typeface="+mn-lt"/>
                <a:ea typeface="+mn-ea"/>
              </a:rPr>
              <a:t>6</a:t>
            </a:fld>
            <a:endParaRPr lang="en-US" sz="1200" b="0" strike="noStrike" spc="-1">
              <a:solidFill>
                <a:srgbClr val="000000"/>
              </a:solid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PlaceHolder 1"/>
          <p:cNvSpPr>
            <a:spLocks noGrp="1" noRot="1" noChangeAspect="1"/>
          </p:cNvSpPr>
          <p:nvPr>
            <p:ph type="sldImg"/>
          </p:nvPr>
        </p:nvSpPr>
        <p:spPr>
          <a:xfrm>
            <a:off x="685800" y="1143000"/>
            <a:ext cx="5486400" cy="3086100"/>
          </a:xfrm>
          <a:prstGeom prst="rect">
            <a:avLst/>
          </a:prstGeom>
          <a:ln w="0">
            <a:noFill/>
          </a:ln>
        </p:spPr>
      </p:sp>
      <p:sp>
        <p:nvSpPr>
          <p:cNvPr id="24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45" name="PlaceHolder 3"/>
          <p:cNvSpPr>
            <a:spLocks noGrp="1"/>
          </p:cNvSpPr>
          <p:nvPr>
            <p:ph type="sldNum" idx="1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D2608EC4-A752-4819-A595-8A0A29EFB690}" type="slidenum">
              <a:rPr lang="en-US" sz="1200" b="0" strike="noStrike" spc="-1">
                <a:solidFill>
                  <a:schemeClr val="dk1"/>
                </a:solidFill>
                <a:latin typeface="+mn-lt"/>
                <a:ea typeface="+mn-ea"/>
              </a:rPr>
              <a:t>7</a:t>
            </a:fld>
            <a:endParaRPr lang="en-US" sz="12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PlaceHolder 1"/>
          <p:cNvSpPr>
            <a:spLocks noGrp="1" noRot="1" noChangeAspect="1"/>
          </p:cNvSpPr>
          <p:nvPr>
            <p:ph type="sldImg"/>
          </p:nvPr>
        </p:nvSpPr>
        <p:spPr>
          <a:xfrm>
            <a:off x="685800" y="1143000"/>
            <a:ext cx="5486400" cy="3086100"/>
          </a:xfrm>
          <a:prstGeom prst="rect">
            <a:avLst/>
          </a:prstGeom>
          <a:ln w="0">
            <a:noFill/>
          </a:ln>
        </p:spPr>
      </p:sp>
      <p:sp>
        <p:nvSpPr>
          <p:cNvPr id="24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48" name="PlaceHolder 3"/>
          <p:cNvSpPr>
            <a:spLocks noGrp="1"/>
          </p:cNvSpPr>
          <p:nvPr>
            <p:ph type="sldNum" idx="1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E691B8DD-1DC1-4D1E-833B-32E4A2038D24}" type="slidenum">
              <a:rPr lang="en-US" sz="1200" b="0" strike="noStrike" spc="-1">
                <a:solidFill>
                  <a:schemeClr val="dk1"/>
                </a:solidFill>
                <a:latin typeface="+mn-lt"/>
                <a:ea typeface="+mn-ea"/>
              </a:rPr>
              <a:t>8</a:t>
            </a:fld>
            <a:endParaRPr lang="en-US" sz="1200" b="0" strike="noStrike" spc="-1">
              <a:solidFill>
                <a:srgbClr val="000000"/>
              </a:solid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PlaceHolder 1"/>
          <p:cNvSpPr>
            <a:spLocks noGrp="1" noRot="1" noChangeAspect="1"/>
          </p:cNvSpPr>
          <p:nvPr>
            <p:ph type="sldImg"/>
          </p:nvPr>
        </p:nvSpPr>
        <p:spPr>
          <a:xfrm>
            <a:off x="685800" y="1143000"/>
            <a:ext cx="5486400" cy="3086100"/>
          </a:xfrm>
          <a:prstGeom prst="rect">
            <a:avLst/>
          </a:prstGeom>
          <a:ln w="0">
            <a:noFill/>
          </a:ln>
        </p:spPr>
      </p:sp>
      <p:sp>
        <p:nvSpPr>
          <p:cNvPr id="25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51" name="PlaceHolder 3"/>
          <p:cNvSpPr>
            <a:spLocks noGrp="1"/>
          </p:cNvSpPr>
          <p:nvPr>
            <p:ph type="sldNum" idx="1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4FF5D637-87A9-4446-BDEF-EB5484E07E9C}" type="slidenum">
              <a:rPr lang="en-US" sz="1200" b="0" strike="noStrike" spc="-1">
                <a:solidFill>
                  <a:schemeClr val="dk1"/>
                </a:solidFill>
                <a:latin typeface="+mn-lt"/>
                <a:ea typeface="+mn-ea"/>
              </a:rPr>
              <a:t>9</a:t>
            </a:fld>
            <a:endParaRPr lang="en-US"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DEFAUL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1800" b="0" strike="noStrike" spc="-1">
                <a:solidFill>
                  <a:schemeClr val="dk1"/>
                </a:solidFill>
                <a:latin typeface="Calibri"/>
              </a:rPr>
              <a:t>Click to edit the title text format</a:t>
            </a:r>
          </a:p>
        </p:txBody>
      </p:sp>
      <p:sp>
        <p:nvSpPr>
          <p:cNvPr id="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solidFill>
                  <a:schemeClr val="dk1"/>
                </a:solidFill>
                <a:latin typeface="Calibri"/>
              </a:rPr>
              <a:t>Click to edit the outline text format</a:t>
            </a:r>
          </a:p>
          <a:p>
            <a:pPr marL="864000" lvl="1" indent="-324000">
              <a:spcBef>
                <a:spcPts val="1134"/>
              </a:spcBef>
              <a:buClr>
                <a:srgbClr val="000000"/>
              </a:buClr>
              <a:buSzPct val="75000"/>
              <a:buFont typeface="Symbol" charset="2"/>
              <a:buChar char=""/>
            </a:pPr>
            <a:r>
              <a:rPr lang="en-US" sz="2400" b="0" strike="noStrike" spc="-1">
                <a:solidFill>
                  <a:schemeClr val="dk1"/>
                </a:solidFill>
                <a:latin typeface="Calibri"/>
              </a:rPr>
              <a:t>Second Outline Level</a:t>
            </a:r>
          </a:p>
          <a:p>
            <a:pPr marL="1296000" lvl="2" indent="-288000">
              <a:spcBef>
                <a:spcPts val="850"/>
              </a:spcBef>
              <a:buClr>
                <a:srgbClr val="000000"/>
              </a:buClr>
              <a:buSzPct val="45000"/>
              <a:buFont typeface="Wingdings" charset="2"/>
              <a:buChar char=""/>
            </a:pPr>
            <a:r>
              <a:rPr lang="en-US" sz="2000" b="0" strike="noStrike" spc="-1">
                <a:solidFill>
                  <a:schemeClr val="dk1"/>
                </a:solidFill>
                <a:latin typeface="Calibri"/>
              </a:rPr>
              <a:t>Third Outline Level</a:t>
            </a:r>
          </a:p>
          <a:p>
            <a:pPr marL="1728000" lvl="3" indent="-216000">
              <a:spcBef>
                <a:spcPts val="567"/>
              </a:spcBef>
              <a:buClr>
                <a:srgbClr val="000000"/>
              </a:buClr>
              <a:buSzPct val="75000"/>
              <a:buFont typeface="Symbol" charset="2"/>
              <a:buChar char=""/>
            </a:pPr>
            <a:r>
              <a:rPr lang="en-US" sz="2000" b="0" strike="noStrike" spc="-1">
                <a:solidFill>
                  <a:schemeClr val="dk1"/>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chemeClr val="dk1"/>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chemeClr val="dk1"/>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chemeClr val="dk1"/>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8" name="Shape 0"/>
          <p:cNvSpPr/>
          <p:nvPr/>
        </p:nvSpPr>
        <p:spPr>
          <a:xfrm>
            <a:off x="0" y="0"/>
            <a:ext cx="12191400" cy="685764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9" name="Text 1"/>
          <p:cNvSpPr/>
          <p:nvPr/>
        </p:nvSpPr>
        <p:spPr>
          <a:xfrm>
            <a:off x="822960" y="1463040"/>
            <a:ext cx="7314840" cy="54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800" b="1" strike="noStrike" spc="299">
                <a:solidFill>
                  <a:srgbClr val="C9A227"/>
                </a:solidFill>
                <a:latin typeface="Calibri"/>
                <a:ea typeface="Calibri"/>
              </a:rPr>
              <a:t>ECON 741</a:t>
            </a:r>
            <a:endParaRPr lang="en-US" sz="1800" b="0" strike="noStrike" spc="-1">
              <a:solidFill>
                <a:srgbClr val="FFFFFF"/>
              </a:solidFill>
              <a:latin typeface="Arial"/>
            </a:endParaRPr>
          </a:p>
        </p:txBody>
      </p:sp>
      <p:sp>
        <p:nvSpPr>
          <p:cNvPr id="10" name="Text 2"/>
          <p:cNvSpPr/>
          <p:nvPr/>
        </p:nvSpPr>
        <p:spPr>
          <a:xfrm>
            <a:off x="822960" y="1965960"/>
            <a:ext cx="10332360" cy="1188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4600" b="1" strike="noStrike" spc="-1">
                <a:solidFill>
                  <a:srgbClr val="FFFFFF"/>
                </a:solidFill>
                <a:latin typeface="Cambria"/>
                <a:ea typeface="Cambria"/>
              </a:rPr>
              <a:t>Public Economics</a:t>
            </a:r>
            <a:endParaRPr lang="en-US" sz="4600" b="0" strike="noStrike" spc="-1">
              <a:solidFill>
                <a:srgbClr val="FFFFFF"/>
              </a:solidFill>
              <a:latin typeface="Arial"/>
            </a:endParaRPr>
          </a:p>
        </p:txBody>
      </p:sp>
      <p:sp>
        <p:nvSpPr>
          <p:cNvPr id="11" name="Text 3"/>
          <p:cNvSpPr/>
          <p:nvPr/>
        </p:nvSpPr>
        <p:spPr>
          <a:xfrm>
            <a:off x="822960" y="3063240"/>
            <a:ext cx="9600840" cy="91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ts val="2999"/>
              </a:lnSpc>
              <a:tabLst>
                <a:tab pos="0" algn="l"/>
              </a:tabLst>
            </a:pPr>
            <a:r>
              <a:rPr lang="en-US" sz="2400" b="0" strike="noStrike" spc="-1">
                <a:solidFill>
                  <a:srgbClr val="CADCFC"/>
                </a:solidFill>
                <a:latin typeface="Calibri"/>
                <a:ea typeface="Calibri"/>
              </a:rPr>
              <a:t>An Introduction to Public Economics, Welfare Economics,</a:t>
            </a:r>
            <a:endParaRPr lang="en-US" sz="2400" b="0" strike="noStrike" spc="-1">
              <a:solidFill>
                <a:srgbClr val="FFFFFF"/>
              </a:solidFill>
              <a:latin typeface="Arial"/>
            </a:endParaRPr>
          </a:p>
          <a:p>
            <a:pPr defTabSz="914400">
              <a:lnSpc>
                <a:spcPts val="2999"/>
              </a:lnSpc>
              <a:tabLst>
                <a:tab pos="0" algn="l"/>
              </a:tabLst>
            </a:pPr>
            <a:r>
              <a:rPr lang="en-US" sz="2400" b="0" strike="noStrike" spc="-1">
                <a:solidFill>
                  <a:srgbClr val="CADCFC"/>
                </a:solidFill>
                <a:latin typeface="Calibri"/>
                <a:ea typeface="Calibri"/>
              </a:rPr>
              <a:t>and the Core Geometric Toolkit</a:t>
            </a:r>
            <a:endParaRPr lang="en-US" sz="2400" b="0" strike="noStrike" spc="-1">
              <a:solidFill>
                <a:srgbClr val="FFFFFF"/>
              </a:solidFill>
              <a:latin typeface="Arial"/>
            </a:endParaRPr>
          </a:p>
        </p:txBody>
      </p:sp>
      <p:sp>
        <p:nvSpPr>
          <p:cNvPr id="12" name="Shape 4"/>
          <p:cNvSpPr/>
          <p:nvPr/>
        </p:nvSpPr>
        <p:spPr>
          <a:xfrm>
            <a:off x="822960" y="4160520"/>
            <a:ext cx="2926080" cy="360"/>
          </a:xfrm>
          <a:prstGeom prst="line">
            <a:avLst/>
          </a:prstGeom>
          <a:ln w="25400">
            <a:solidFill>
              <a:srgbClr val="C9A22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strike="noStrike" spc="-1">
              <a:solidFill>
                <a:srgbClr val="FFFFFF"/>
              </a:solidFill>
              <a:latin typeface="Arial"/>
            </a:endParaRPr>
          </a:p>
        </p:txBody>
      </p:sp>
      <p:sp>
        <p:nvSpPr>
          <p:cNvPr id="13" name="Text 5"/>
          <p:cNvSpPr/>
          <p:nvPr/>
        </p:nvSpPr>
        <p:spPr>
          <a:xfrm>
            <a:off x="822960" y="4343400"/>
            <a:ext cx="987516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600" b="0" i="1" strike="noStrike" spc="-1">
                <a:solidFill>
                  <a:srgbClr val="CADCFC"/>
                </a:solidFill>
                <a:latin typeface="Calibri"/>
                <a:ea typeface="Calibri"/>
              </a:rPr>
              <a:t>Session covers Handout 1 (Introduction) and Handout 2 (Geometric &amp; Mathematical Tools)</a:t>
            </a:r>
            <a:endParaRPr lang="en-US" sz="1600" b="0" strike="noStrike" spc="-1">
              <a:solidFill>
                <a:srgbClr val="FFFFFF"/>
              </a:solidFill>
              <a:latin typeface="Arial"/>
            </a:endParaRPr>
          </a:p>
        </p:txBody>
      </p:sp>
      <p:sp>
        <p:nvSpPr>
          <p:cNvPr id="14" name="Text 6"/>
          <p:cNvSpPr/>
          <p:nvPr/>
        </p:nvSpPr>
        <p:spPr>
          <a:xfrm>
            <a:off x="822960" y="6035040"/>
            <a:ext cx="731484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600" b="0" strike="noStrike" spc="-1">
                <a:solidFill>
                  <a:srgbClr val="8C9BC4"/>
                </a:solidFill>
                <a:latin typeface="Calibri"/>
                <a:ea typeface="Calibri"/>
              </a:rPr>
              <a:t>Fall 2026  |  Professor Roger D. Congleton</a:t>
            </a:r>
            <a:endParaRPr lang="en-US" sz="1600" b="0" strike="noStrike" spc="-1">
              <a:solidFill>
                <a:srgbClr val="FFFFFF"/>
              </a:solidFill>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72"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Operationalizing Utilitarianism: Pigou, Hicks–Kaldor, Pareto</a:t>
            </a:r>
            <a:endParaRPr lang="en-US" sz="3200" b="0" strike="noStrike" spc="-1">
              <a:solidFill>
                <a:srgbClr val="000000"/>
              </a:solidFill>
              <a:latin typeface="Arial"/>
            </a:endParaRPr>
          </a:p>
        </p:txBody>
      </p:sp>
      <p:sp>
        <p:nvSpPr>
          <p:cNvPr id="73"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Utilitarianism (Bentham; J.S. Mill): a society is better if it generates more aggregate utility — elegant, but utility itself is unobservable.</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Pigou's fix: since utility rises with income, and benefits exceeding costs raise net benefits, measurable net benefits become a usable stand-in for aggregate utility.</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Hicks–Kaldor: aggregate net benefits can rise even while aggregate utility falls, if gains concentrate on one person and losses spread over others — an imperfect but geometrically tractable welfare measure, and the foundation of cost–benefit analysis.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Pareto: a move is “superior” if at least one person gains and no one loses; a state is “optimal” when no further Pareto-superior move is possible.</a:t>
            </a:r>
            <a:endParaRPr lang="en-US" sz="1700" b="0" strike="noStrike" spc="-1">
              <a:solidFill>
                <a:srgbClr val="000000"/>
              </a:solidFill>
              <a:latin typeface="Arial"/>
            </a:endParaRPr>
          </a:p>
        </p:txBody>
      </p:sp>
      <p:sp>
        <p:nvSpPr>
          <p:cNvPr id="74"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10</a:t>
            </a:r>
            <a:endParaRPr lang="en-US" sz="1100" b="0" strike="noStrike" spc="-1">
              <a:solidFill>
                <a:srgbClr val="000000"/>
              </a:solidFill>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76"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Contractarian Theories: Agreement Behind a Veil</a:t>
            </a:r>
            <a:endParaRPr lang="en-US" sz="3200" b="0" strike="noStrike" spc="-1">
              <a:solidFill>
                <a:srgbClr val="000000"/>
              </a:solidFill>
              <a:latin typeface="Arial"/>
            </a:endParaRPr>
          </a:p>
        </p:txBody>
      </p:sp>
      <p:sp>
        <p:nvSpPr>
          <p:cNvPr id="77" name="Shape 2"/>
          <p:cNvSpPr/>
          <p:nvPr/>
        </p:nvSpPr>
        <p:spPr>
          <a:xfrm>
            <a:off x="548640" y="1691640"/>
            <a:ext cx="11063880" cy="141696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78" name="Text 3"/>
          <p:cNvSpPr/>
          <p:nvPr/>
        </p:nvSpPr>
        <p:spPr>
          <a:xfrm>
            <a:off x="868680" y="1828800"/>
            <a:ext cx="104238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RAWLS' VEIL OF IGNORANCE</a:t>
            </a:r>
            <a:endParaRPr lang="en-US" sz="1400" b="0" strike="noStrike" spc="-1">
              <a:solidFill>
                <a:srgbClr val="000000"/>
              </a:solidFill>
              <a:latin typeface="Arial"/>
            </a:endParaRPr>
          </a:p>
        </p:txBody>
      </p:sp>
      <p:sp>
        <p:nvSpPr>
          <p:cNvPr id="79" name="Text 4"/>
          <p:cNvSpPr/>
          <p:nvPr/>
        </p:nvSpPr>
        <p:spPr>
          <a:xfrm>
            <a:off x="868680" y="2148840"/>
            <a:ext cx="10423800" cy="91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ts val="2701"/>
              </a:lnSpc>
              <a:tabLst>
                <a:tab pos="0" algn="l"/>
              </a:tabLst>
            </a:pPr>
            <a:r>
              <a:rPr lang="en-US" sz="2200" b="0" i="1" strike="noStrike" spc="-1">
                <a:solidFill>
                  <a:srgbClr val="FFFFFF"/>
                </a:solidFill>
                <a:latin typeface="Cambria"/>
                <a:ea typeface="Cambria"/>
              </a:rPr>
              <a:t>Imagine choosing institutions without knowing your own place in the society that results — the choice that emerges is “fair” because everyone would agree to it.</a:t>
            </a:r>
            <a:endParaRPr lang="en-US" sz="2200" b="0" strike="noStrike" spc="-1">
              <a:solidFill>
                <a:srgbClr val="000000"/>
              </a:solidFill>
              <a:latin typeface="Arial"/>
            </a:endParaRPr>
          </a:p>
        </p:txBody>
      </p:sp>
      <p:sp>
        <p:nvSpPr>
          <p:cNvPr id="80" name="Text 5"/>
          <p:cNvSpPr/>
          <p:nvPr/>
        </p:nvSpPr>
        <p:spPr>
          <a:xfrm>
            <a:off x="548640" y="3383280"/>
            <a:ext cx="11063880" cy="310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Origins: Hobbes' Leviathan (1651), Locke (1689), Rousseau (1762) — largely displaced by utilitarianism for two centuries, then revived by Rawls (1971) and Buchanan (1962, 1975, 1985).</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Buchanan's “veil of uncertainty”: at the constitutional stage we cannot fully foresee our future position, which distances choice from narrow self-interest and makes consensus attainable.</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Unlike utilitarian welfare economics, contractarian theory has no efficiency–equity tradeoff: an outcome reached by genuine consensus is, by construction, both fair and efficient.</a:t>
            </a:r>
            <a:endParaRPr lang="en-US" sz="1700" b="0" strike="noStrike" spc="-1">
              <a:solidFill>
                <a:srgbClr val="000000"/>
              </a:solidFill>
              <a:latin typeface="Arial"/>
            </a:endParaRPr>
          </a:p>
        </p:txBody>
      </p:sp>
      <p:sp>
        <p:nvSpPr>
          <p:cNvPr id="81"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11</a:t>
            </a:r>
            <a:endParaRPr lang="en-US" sz="1100" b="0" strike="noStrike" spc="-1">
              <a:solidFill>
                <a:srgbClr val="000000"/>
              </a:solidFill>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83"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The Landscape of Normative Theories</a:t>
            </a:r>
            <a:endParaRPr lang="en-US" sz="3200" b="0" strike="noStrike" spc="-1">
              <a:solidFill>
                <a:srgbClr val="000000"/>
              </a:solidFill>
              <a:latin typeface="Arial"/>
            </a:endParaRPr>
          </a:p>
        </p:txBody>
      </p:sp>
      <p:sp>
        <p:nvSpPr>
          <p:cNvPr id="84"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Utilitarian family: aggregate utility, operationalized via income (Pigou), net benefits (Hicks–Kaldor), or unanimous gains (Pareto).</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Contractarian family: legitimacy through actual or hypothetical unanimous agreement (Hobbes, Locke, Rousseau, Rawls, Buchanan).</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Egalitarian theories favor policies that increase equality, however defined; libertarian theories favor policies that expand voluntary choice.</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Kantian theories seek rules that satisfy a categorical imperative — rules everyone could follow without generating problems for others.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Economists draw on only a small slice of the full range of moral and political theory available — be alert to which normative lens a given argument is using.</a:t>
            </a:r>
            <a:endParaRPr lang="en-US" sz="1700" b="0" strike="noStrike" spc="-1">
              <a:solidFill>
                <a:srgbClr val="000000"/>
              </a:solidFill>
              <a:latin typeface="Arial"/>
            </a:endParaRPr>
          </a:p>
        </p:txBody>
      </p:sp>
      <p:sp>
        <p:nvSpPr>
          <p:cNvPr id="85"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12</a:t>
            </a:r>
            <a:endParaRPr lang="en-US" sz="1100" b="0" strike="noStrike" spc="-1">
              <a:solidFill>
                <a:srgbClr val="000000"/>
              </a:solidFill>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FOUNDATIONS</a:t>
            </a:r>
            <a:endParaRPr lang="en-US" sz="1400" b="0" strike="noStrike" spc="-1">
              <a:solidFill>
                <a:srgbClr val="000000"/>
              </a:solidFill>
              <a:latin typeface="Arial"/>
            </a:endParaRPr>
          </a:p>
        </p:txBody>
      </p:sp>
      <p:sp>
        <p:nvSpPr>
          <p:cNvPr id="87"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The Net-Benefit-Maximizing Foundation</a:t>
            </a:r>
            <a:endParaRPr lang="en-US" sz="3200" b="0" strike="noStrike" spc="-1">
              <a:solidFill>
                <a:srgbClr val="000000"/>
              </a:solidFill>
              <a:latin typeface="Arial"/>
            </a:endParaRPr>
          </a:p>
        </p:txBody>
      </p:sp>
      <p:sp>
        <p:nvSpPr>
          <p:cNvPr id="88" name="Shape 2"/>
          <p:cNvSpPr/>
          <p:nvPr/>
        </p:nvSpPr>
        <p:spPr>
          <a:xfrm>
            <a:off x="548640" y="1691640"/>
            <a:ext cx="11063880" cy="141696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89" name="Text 3"/>
          <p:cNvSpPr/>
          <p:nvPr/>
        </p:nvSpPr>
        <p:spPr>
          <a:xfrm>
            <a:off x="868680" y="1828800"/>
            <a:ext cx="104238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TWO PARALLEL OBJECTIVES</a:t>
            </a:r>
            <a:endParaRPr lang="en-US" sz="1400" b="0" strike="noStrike" spc="-1">
              <a:solidFill>
                <a:srgbClr val="000000"/>
              </a:solidFill>
              <a:latin typeface="Arial"/>
            </a:endParaRPr>
          </a:p>
        </p:txBody>
      </p:sp>
      <p:sp>
        <p:nvSpPr>
          <p:cNvPr id="90" name="Text 4"/>
          <p:cNvSpPr/>
          <p:nvPr/>
        </p:nvSpPr>
        <p:spPr>
          <a:xfrm>
            <a:off x="868680" y="2148840"/>
            <a:ext cx="10423800" cy="91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ts val="2701"/>
              </a:lnSpc>
              <a:tabLst>
                <a:tab pos="0" algn="l"/>
              </a:tabLst>
            </a:pPr>
            <a:r>
              <a:rPr lang="en-US" sz="2200" b="0" i="1" strike="noStrike" spc="-1">
                <a:solidFill>
                  <a:srgbClr val="FFFFFF"/>
                </a:solidFill>
                <a:latin typeface="Cambria"/>
                <a:ea typeface="Cambria"/>
              </a:rPr>
              <a:t>CS(Q) = TB(Q) − TC(Q)          π(Q) = TR(Q) − TC(Q)</a:t>
            </a:r>
            <a:endParaRPr lang="en-US" sz="2200" b="0" strike="noStrike" spc="-1">
              <a:solidFill>
                <a:srgbClr val="000000"/>
              </a:solidFill>
              <a:latin typeface="Arial"/>
            </a:endParaRPr>
          </a:p>
        </p:txBody>
      </p:sp>
      <p:sp>
        <p:nvSpPr>
          <p:cNvPr id="91" name="Text 5"/>
          <p:cNvSpPr/>
          <p:nvPr/>
        </p:nvSpPr>
        <p:spPr>
          <a:xfrm>
            <a:off x="548640" y="3383280"/>
            <a:ext cx="11063880" cy="310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Consumers maximize consumer surplus — the gap between what a good is worth to them (total benefit) and what they pay (total cost).</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Firms maximize profit — the gap between revenue received and the cost of production.</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Nearly every model in this course can be built from this single idea: rational actors maximize their own net benefits.</a:t>
            </a:r>
            <a:endParaRPr lang="en-US" sz="1700" b="0" strike="noStrike" spc="-1">
              <a:solidFill>
                <a:srgbClr val="000000"/>
              </a:solidFill>
              <a:latin typeface="Arial"/>
            </a:endParaRPr>
          </a:p>
        </p:txBody>
      </p:sp>
      <p:sp>
        <p:nvSpPr>
          <p:cNvPr id="92"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13</a:t>
            </a:r>
            <a:endParaRPr lang="en-US" sz="1100" b="0" strike="noStrike" spc="-1">
              <a:solidFill>
                <a:srgbClr val="000000"/>
              </a:solidFill>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FOUNDATIONS</a:t>
            </a:r>
            <a:endParaRPr lang="en-US" sz="1400" b="0" strike="noStrike" spc="-1">
              <a:solidFill>
                <a:srgbClr val="000000"/>
              </a:solidFill>
              <a:latin typeface="Arial"/>
            </a:endParaRPr>
          </a:p>
        </p:txBody>
      </p:sp>
      <p:sp>
        <p:nvSpPr>
          <p:cNvPr id="94"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Marginal Concepts: Definition and Geometry</a:t>
            </a:r>
            <a:endParaRPr lang="en-US" sz="3200" b="0" strike="noStrike" spc="-1">
              <a:solidFill>
                <a:srgbClr val="000000"/>
              </a:solidFill>
              <a:latin typeface="Arial"/>
            </a:endParaRPr>
          </a:p>
        </p:txBody>
      </p:sp>
      <p:sp>
        <p:nvSpPr>
          <p:cNvPr id="95" name="Shape 2"/>
          <p:cNvSpPr/>
          <p:nvPr/>
        </p:nvSpPr>
        <p:spPr>
          <a:xfrm>
            <a:off x="548640" y="1691640"/>
            <a:ext cx="11063880" cy="1234080"/>
          </a:xfrm>
          <a:prstGeom prst="rect">
            <a:avLst/>
          </a:prstGeom>
          <a:solidFill>
            <a:srgbClr val="F4F6FB"/>
          </a:solidFill>
          <a:ln w="19050">
            <a:solidFill>
              <a:srgbClr val="C9A227"/>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96" name="Text 3"/>
          <p:cNvSpPr/>
          <p:nvPr/>
        </p:nvSpPr>
        <p:spPr>
          <a:xfrm>
            <a:off x="822960" y="1691640"/>
            <a:ext cx="10515240" cy="1234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600" b="1" strike="noStrike" spc="-1">
                <a:solidFill>
                  <a:srgbClr val="1E2761"/>
                </a:solidFill>
                <a:latin typeface="Cambria"/>
                <a:ea typeface="Cambria"/>
              </a:rPr>
              <a:t>Marginal “X” = Δ Total “X” per one-unit ΔQ  =  slope of the Total “X” curve</a:t>
            </a:r>
            <a:endParaRPr lang="en-US" sz="2600" b="0" strike="noStrike" spc="-1">
              <a:solidFill>
                <a:srgbClr val="000000"/>
              </a:solidFill>
              <a:latin typeface="Arial"/>
            </a:endParaRPr>
          </a:p>
        </p:txBody>
      </p:sp>
      <p:sp>
        <p:nvSpPr>
          <p:cNvPr id="97" name="Text 4"/>
          <p:cNvSpPr/>
          <p:nvPr/>
        </p:nvSpPr>
        <p:spPr>
          <a:xfrm>
            <a:off x="548640" y="3108960"/>
            <a:ext cx="11063880" cy="63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28600" indent="-228600" defTabSz="914400">
              <a:lnSpc>
                <a:spcPts val="2001"/>
              </a:lnSpc>
              <a:spcAft>
                <a:spcPts val="601"/>
              </a:spcAft>
              <a:buClr>
                <a:srgbClr val="5A6B94"/>
              </a:buClr>
              <a:buFont typeface="Symbol" charset="2"/>
              <a:buChar char=""/>
            </a:pPr>
            <a:r>
              <a:rPr lang="en-US" sz="1500" b="0" i="1" strike="noStrike" spc="-1">
                <a:solidFill>
                  <a:srgbClr val="5A6B94"/>
                </a:solidFill>
                <a:latin typeface="Calibri"/>
                <a:ea typeface="Calibri"/>
              </a:rPr>
              <a:t>“X” stands for cost, benefit, profit, product, utility, or revenue — the same logic applies to all of them.</a:t>
            </a:r>
            <a:endParaRPr lang="en-US" sz="1500" b="0" strike="noStrike" spc="-1">
              <a:solidFill>
                <a:srgbClr val="000000"/>
              </a:solidFill>
              <a:latin typeface="Arial"/>
            </a:endParaRPr>
          </a:p>
        </p:txBody>
      </p:sp>
      <p:sp>
        <p:nvSpPr>
          <p:cNvPr id="98" name="Text 5"/>
          <p:cNvSpPr/>
          <p:nvPr/>
        </p:nvSpPr>
        <p:spPr>
          <a:xfrm>
            <a:off x="548640" y="3977640"/>
            <a:ext cx="11063880" cy="2331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299"/>
              </a:lnSpc>
              <a:spcAft>
                <a:spcPts val="1199"/>
              </a:spcAft>
              <a:buClr>
                <a:srgbClr val="26314F"/>
              </a:buClr>
              <a:buFont typeface="Symbol" charset="2"/>
              <a:buChar char=""/>
            </a:pPr>
            <a:r>
              <a:rPr lang="en-US" sz="1700" b="0" strike="noStrike" spc="-1">
                <a:solidFill>
                  <a:srgbClr val="26314F"/>
                </a:solidFill>
                <a:latin typeface="Calibri"/>
                <a:ea typeface="Calibri"/>
              </a:rPr>
              <a:t>Key geometric property: Total “X” equals the area under the Marginal “X” curve, from 0 to the quantity of interest.</a:t>
            </a:r>
            <a:endParaRPr lang="en-US" sz="1700" b="0" strike="noStrike" spc="-1">
              <a:solidFill>
                <a:srgbClr val="000000"/>
              </a:solidFill>
              <a:latin typeface="Arial"/>
            </a:endParaRPr>
          </a:p>
          <a:p>
            <a:pPr marL="254160" indent="-254160" defTabSz="914400">
              <a:lnSpc>
                <a:spcPts val="2299"/>
              </a:lnSpc>
              <a:spcAft>
                <a:spcPts val="1199"/>
              </a:spcAft>
              <a:buClr>
                <a:srgbClr val="26314F"/>
              </a:buClr>
              <a:buFont typeface="Symbol" charset="2"/>
              <a:buChar char=""/>
            </a:pPr>
            <a:r>
              <a:rPr lang="en-US" sz="1700" b="0" strike="noStrike" spc="-1">
                <a:solidFill>
                  <a:srgbClr val="26314F"/>
                </a:solidFill>
                <a:latin typeface="Calibri"/>
                <a:ea typeface="Calibri"/>
              </a:rPr>
              <a:t>This single property lets us read consumer surplus and profit directly off a diagram of marginal cost and marginal benefit curves.</a:t>
            </a:r>
            <a:endParaRPr lang="en-US" sz="1700" b="0" strike="noStrike" spc="-1">
              <a:solidFill>
                <a:srgbClr val="000000"/>
              </a:solidFill>
              <a:latin typeface="Arial"/>
            </a:endParaRPr>
          </a:p>
        </p:txBody>
      </p:sp>
      <p:sp>
        <p:nvSpPr>
          <p:cNvPr id="99"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14</a:t>
            </a:r>
            <a:endParaRPr lang="en-US" sz="1100" b="0" strike="noStrike" spc="-1">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FOUNDATIONS</a:t>
            </a:r>
            <a:endParaRPr lang="en-US" sz="1400" b="0" strike="noStrike" spc="-1">
              <a:solidFill>
                <a:srgbClr val="000000"/>
              </a:solidFill>
              <a:latin typeface="Arial"/>
            </a:endParaRPr>
          </a:p>
        </p:txBody>
      </p:sp>
      <p:sp>
        <p:nvSpPr>
          <p:cNvPr id="101"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dirty="0">
                <a:solidFill>
                  <a:srgbClr val="1E2761"/>
                </a:solidFill>
                <a:latin typeface="Cambria"/>
                <a:ea typeface="Cambria"/>
              </a:rPr>
              <a:t>Example: Areas as Benefits, Costs, Net Benefits</a:t>
            </a:r>
            <a:endParaRPr lang="en-US" sz="3200" b="0" strike="noStrike" spc="-1" dirty="0">
              <a:solidFill>
                <a:srgbClr val="000000"/>
              </a:solidFill>
              <a:latin typeface="Arial"/>
            </a:endParaRPr>
          </a:p>
        </p:txBody>
      </p:sp>
      <p:sp>
        <p:nvSpPr>
          <p:cNvPr id="102" name="Text 2"/>
          <p:cNvSpPr/>
          <p:nvPr/>
        </p:nvSpPr>
        <p:spPr>
          <a:xfrm>
            <a:off x="548640" y="1526760"/>
            <a:ext cx="6491880" cy="4782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The figure to the right illustrate a consumer’s choice when he or she is a net benefit maximizer. There are modest quantity discounts for the product of interest (an odd case for neoclassical economics).</a:t>
            </a: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At output Q′: Total Cost = area IV; Total Benefit = area I + IV; Net Benefit = Total Benefit − Total Cost = area I.</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At output Q*: Total Benefit = I + II + IV + V; Total Cost = IV + V; Net Benefit = I + II (the maximum attainable).</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At output Q″ (beyond Q*): Net Benefit = I + II − III — net benefits fall because the additional cost of extra units (those beyond Q*) now exceeds their additional benefit.</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Note that: NB(Q*) &gt; NB(Q′) and NB(Q*) &gt; NB(Q″) — this is the geometric proof Q such that MB = MC maximizes net benefits.</a:t>
            </a:r>
            <a:endParaRPr lang="en-US" sz="1700" b="0" strike="noStrike" spc="-1" dirty="0">
              <a:solidFill>
                <a:srgbClr val="000000"/>
              </a:solidFill>
              <a:latin typeface="Arial"/>
            </a:endParaRPr>
          </a:p>
        </p:txBody>
      </p:sp>
      <p:sp>
        <p:nvSpPr>
          <p:cNvPr id="106" name="Text 6"/>
          <p:cNvSpPr/>
          <p:nvPr/>
        </p:nvSpPr>
        <p:spPr>
          <a:xfrm>
            <a:off x="7360920" y="196596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000" b="0" strike="noStrike" spc="-1" dirty="0">
              <a:solidFill>
                <a:srgbClr val="000000"/>
              </a:solidFill>
              <a:latin typeface="Arial"/>
            </a:endParaRPr>
          </a:p>
        </p:txBody>
      </p:sp>
      <p:sp>
        <p:nvSpPr>
          <p:cNvPr id="107" name="Text 7"/>
          <p:cNvSpPr/>
          <p:nvPr/>
        </p:nvSpPr>
        <p:spPr>
          <a:xfrm>
            <a:off x="11155680" y="6035040"/>
            <a:ext cx="2739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000" b="0" strike="noStrike" spc="-1" dirty="0">
              <a:solidFill>
                <a:srgbClr val="000000"/>
              </a:solidFill>
              <a:latin typeface="Arial"/>
            </a:endParaRPr>
          </a:p>
        </p:txBody>
      </p:sp>
      <p:sp>
        <p:nvSpPr>
          <p:cNvPr id="109" name="Text 9"/>
          <p:cNvSpPr/>
          <p:nvPr/>
        </p:nvSpPr>
        <p:spPr>
          <a:xfrm>
            <a:off x="11155680" y="557784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300" b="0" strike="noStrike" spc="-1" dirty="0">
              <a:solidFill>
                <a:srgbClr val="000000"/>
              </a:solidFill>
              <a:latin typeface="Arial"/>
            </a:endParaRPr>
          </a:p>
        </p:txBody>
      </p:sp>
      <p:sp>
        <p:nvSpPr>
          <p:cNvPr id="111" name="Text 11"/>
          <p:cNvSpPr/>
          <p:nvPr/>
        </p:nvSpPr>
        <p:spPr>
          <a:xfrm>
            <a:off x="11155680" y="219456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300" b="1" strike="noStrike" spc="-1">
                <a:solidFill>
                  <a:srgbClr val="C9463C"/>
                </a:solidFill>
                <a:latin typeface="Calibri"/>
                <a:ea typeface="Calibri"/>
              </a:rPr>
              <a:t>S</a:t>
            </a:r>
            <a:endParaRPr lang="en-US" sz="1300" b="0" strike="noStrike" spc="-1">
              <a:solidFill>
                <a:srgbClr val="000000"/>
              </a:solidFill>
              <a:latin typeface="Arial"/>
            </a:endParaRPr>
          </a:p>
        </p:txBody>
      </p:sp>
      <p:sp>
        <p:nvSpPr>
          <p:cNvPr id="113" name="Text 13"/>
          <p:cNvSpPr/>
          <p:nvPr/>
        </p:nvSpPr>
        <p:spPr>
          <a:xfrm>
            <a:off x="7315200" y="6546960"/>
            <a:ext cx="42973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100" b="0" i="1" strike="noStrike" spc="-1">
                <a:solidFill>
                  <a:srgbClr val="5A6B94"/>
                </a:solidFill>
                <a:latin typeface="Calibri"/>
                <a:ea typeface="Calibri"/>
              </a:rPr>
              <a:t>Figure 1: MB and MC curves, areas I–VI</a:t>
            </a:r>
            <a:endParaRPr lang="en-US" sz="1100" b="0" strike="noStrike" spc="-1">
              <a:solidFill>
                <a:srgbClr val="000000"/>
              </a:solidFill>
              <a:latin typeface="Arial"/>
            </a:endParaRPr>
          </a:p>
        </p:txBody>
      </p:sp>
      <p:sp>
        <p:nvSpPr>
          <p:cNvPr id="114" name="Text 14"/>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15</a:t>
            </a:r>
            <a:endParaRPr lang="en-US" sz="1100" b="0" strike="noStrike" spc="-1">
              <a:solidFill>
                <a:srgbClr val="000000"/>
              </a:solidFill>
              <a:latin typeface="Arial"/>
            </a:endParaRPr>
          </a:p>
        </p:txBody>
      </p:sp>
      <p:graphicFrame>
        <p:nvGraphicFramePr>
          <p:cNvPr id="2" name="Object 1">
            <a:extLst>
              <a:ext uri="{FF2B5EF4-FFF2-40B4-BE49-F238E27FC236}">
                <a16:creationId xmlns:a16="http://schemas.microsoft.com/office/drawing/2014/main" id="{3FEF3155-CEBC-1F98-CBBA-D2A014BA4BC8}"/>
              </a:ext>
            </a:extLst>
          </p:cNvPr>
          <p:cNvGraphicFramePr>
            <a:graphicFrameLocks noChangeAspect="1"/>
          </p:cNvGraphicFramePr>
          <p:nvPr>
            <p:extLst>
              <p:ext uri="{D42A27DB-BD31-4B8C-83A1-F6EECF244321}">
                <p14:modId xmlns:p14="http://schemas.microsoft.com/office/powerpoint/2010/main" val="3008747355"/>
              </p:ext>
            </p:extLst>
          </p:nvPr>
        </p:nvGraphicFramePr>
        <p:xfrm>
          <a:off x="7269935" y="1965960"/>
          <a:ext cx="3572647" cy="3409785"/>
        </p:xfrm>
        <a:graphic>
          <a:graphicData uri="http://schemas.openxmlformats.org/presentationml/2006/ole">
            <mc:AlternateContent xmlns:mc="http://schemas.openxmlformats.org/markup-compatibility/2006">
              <mc:Choice xmlns:v="urn:schemas-microsoft-com:vml" Requires="v">
                <p:oleObj name="CorelDRAW" r:id="rId3" imgW="2193337" imgH="2093649" progId="CorelDraw.Graphic.25">
                  <p:embed/>
                </p:oleObj>
              </mc:Choice>
              <mc:Fallback>
                <p:oleObj name="CorelDRAW" r:id="rId3" imgW="2193337" imgH="2093649" progId="CorelDraw.Graphic.25">
                  <p:embed/>
                  <p:pic>
                    <p:nvPicPr>
                      <p:cNvPr id="0" name=""/>
                      <p:cNvPicPr/>
                      <p:nvPr/>
                    </p:nvPicPr>
                    <p:blipFill>
                      <a:blip r:embed="rId4"/>
                      <a:stretch>
                        <a:fillRect/>
                      </a:stretch>
                    </p:blipFill>
                    <p:spPr>
                      <a:xfrm>
                        <a:off x="7269935" y="1965960"/>
                        <a:ext cx="3572647" cy="3409785"/>
                      </a:xfrm>
                      <a:prstGeom prst="rect">
                        <a:avLst/>
                      </a:prstGeom>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FOUNDATIONS</a:t>
            </a:r>
            <a:endParaRPr lang="en-US" sz="1400" b="0" strike="noStrike" spc="-1">
              <a:solidFill>
                <a:srgbClr val="000000"/>
              </a:solidFill>
              <a:latin typeface="Arial"/>
            </a:endParaRPr>
          </a:p>
        </p:txBody>
      </p:sp>
      <p:sp>
        <p:nvSpPr>
          <p:cNvPr id="116"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The Central Result</a:t>
            </a:r>
            <a:endParaRPr lang="en-US" sz="3200" b="0" strike="noStrike" spc="-1">
              <a:solidFill>
                <a:srgbClr val="000000"/>
              </a:solidFill>
              <a:latin typeface="Arial"/>
            </a:endParaRPr>
          </a:p>
        </p:txBody>
      </p:sp>
      <p:sp>
        <p:nvSpPr>
          <p:cNvPr id="117" name="Shape 2"/>
          <p:cNvSpPr/>
          <p:nvPr/>
        </p:nvSpPr>
        <p:spPr>
          <a:xfrm>
            <a:off x="1097280" y="2103120"/>
            <a:ext cx="9966600" cy="3200040"/>
          </a:xfrm>
          <a:prstGeom prst="rect">
            <a:avLst/>
          </a:prstGeom>
          <a:solidFill>
            <a:srgbClr val="FBF8EE"/>
          </a:solidFill>
          <a:ln w="25400">
            <a:solidFill>
              <a:srgbClr val="C9A227"/>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18" name="Text 3"/>
          <p:cNvSpPr/>
          <p:nvPr/>
        </p:nvSpPr>
        <p:spPr>
          <a:xfrm>
            <a:off x="1554480" y="2331720"/>
            <a:ext cx="9052200" cy="2102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ts val="3399"/>
              </a:lnSpc>
              <a:tabLst>
                <a:tab pos="0" algn="l"/>
              </a:tabLst>
            </a:pPr>
            <a:r>
              <a:rPr lang="en-US" sz="2700" b="1" strike="noStrike" spc="-1">
                <a:solidFill>
                  <a:srgbClr val="1E2761"/>
                </a:solidFill>
                <a:latin typeface="Cambria"/>
                <a:ea typeface="Cambria"/>
              </a:rPr>
              <a:t>A net-benefit-maximizing decision maker chooses Q such that Marginal Benefit = Marginal Cost.</a:t>
            </a:r>
            <a:endParaRPr lang="en-US" sz="2700" b="0" strike="noStrike" spc="-1">
              <a:solidFill>
                <a:srgbClr val="000000"/>
              </a:solidFill>
              <a:latin typeface="Arial"/>
            </a:endParaRPr>
          </a:p>
        </p:txBody>
      </p:sp>
      <p:sp>
        <p:nvSpPr>
          <p:cNvPr id="119" name="Text 4"/>
          <p:cNvSpPr/>
          <p:nvPr/>
        </p:nvSpPr>
        <p:spPr>
          <a:xfrm>
            <a:off x="1554480" y="4434840"/>
            <a:ext cx="9052200" cy="776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ts val="2100"/>
              </a:lnSpc>
              <a:tabLst>
                <a:tab pos="0" algn="l"/>
              </a:tabLst>
            </a:pPr>
            <a:r>
              <a:rPr lang="en-US" sz="1600" b="0" i="1" strike="noStrike" spc="-1">
                <a:solidFill>
                  <a:srgbClr val="5A6B94"/>
                </a:solidFill>
                <a:latin typeface="Calibri"/>
                <a:ea typeface="Calibri"/>
              </a:rPr>
              <a:t>Not because they consciously “care about margins” — but because MB = MC is how net benefits are maximized in most common choice settings. (Another net-benefit-maximizing choice is Q* = 0 — think about why.)</a:t>
            </a:r>
            <a:endParaRPr lang="en-US" sz="1600" b="0" strike="noStrike" spc="-1">
              <a:solidFill>
                <a:srgbClr val="000000"/>
              </a:solidFill>
              <a:latin typeface="Arial"/>
            </a:endParaRPr>
          </a:p>
        </p:txBody>
      </p:sp>
      <p:sp>
        <p:nvSpPr>
          <p:cNvPr id="120" name="Text 5"/>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16</a:t>
            </a:r>
            <a:endParaRPr lang="en-US" sz="1100" b="0" strike="noStrike" spc="-1">
              <a:solidFill>
                <a:srgbClr val="000000"/>
              </a:solidFill>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FOUNDATIONS</a:t>
            </a:r>
            <a:endParaRPr lang="en-US" sz="1400" b="0" strike="noStrike" spc="-1">
              <a:solidFill>
                <a:srgbClr val="000000"/>
              </a:solidFill>
              <a:latin typeface="Arial"/>
            </a:endParaRPr>
          </a:p>
        </p:txBody>
      </p:sp>
      <p:sp>
        <p:nvSpPr>
          <p:cNvPr id="122"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From Marginal Curves to Demand and Supply</a:t>
            </a:r>
            <a:endParaRPr lang="en-US" sz="3200" b="0" strike="noStrike" spc="-1">
              <a:solidFill>
                <a:srgbClr val="000000"/>
              </a:solidFill>
              <a:latin typeface="Arial"/>
            </a:endParaRPr>
          </a:p>
        </p:txBody>
      </p:sp>
      <p:sp>
        <p:nvSpPr>
          <p:cNvPr id="123"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Deriving demand: pick a price → find the implied MC → find the CS-maximizing Q* → plot (P, Q*) → repeat across prices. The result always slopes downward.</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If a consumer's MB curve is monotonically downward sloping, her demand curve is exactly her MB curve; if MB has “bumps,” demand may be discontinuous.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Deriving supply: pick a price (a price-taker's MR) → find profit-maximizing Q* → plot (P, Q*) → repeat. The result always slopes upward.</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If a firm's MC curve is monotonically upward sloping, its short-run supply curve is exactly its MC curve above the shutdown point.</a:t>
            </a:r>
            <a:endParaRPr lang="en-US" sz="1700" b="0" strike="noStrike" spc="-1">
              <a:solidFill>
                <a:srgbClr val="000000"/>
              </a:solidFill>
              <a:latin typeface="Arial"/>
            </a:endParaRPr>
          </a:p>
        </p:txBody>
      </p:sp>
      <p:sp>
        <p:nvSpPr>
          <p:cNvPr id="124"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17</a:t>
            </a:r>
            <a:endParaRPr lang="en-US" sz="1100" b="0" strike="noStrike" spc="-1">
              <a:solidFill>
                <a:srgbClr val="000000"/>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FOUNDATIONS</a:t>
            </a:r>
            <a:endParaRPr lang="en-US" sz="1400" b="0" strike="noStrike" spc="-1">
              <a:solidFill>
                <a:srgbClr val="000000"/>
              </a:solidFill>
              <a:latin typeface="Arial"/>
            </a:endParaRPr>
          </a:p>
        </p:txBody>
      </p:sp>
      <p:sp>
        <p:nvSpPr>
          <p:cNvPr id="126"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Market Curves as Horizontal Sums</a:t>
            </a:r>
            <a:endParaRPr lang="en-US" sz="3200" b="0" strike="noStrike" spc="-1">
              <a:solidFill>
                <a:srgbClr val="000000"/>
              </a:solidFill>
              <a:latin typeface="Arial"/>
            </a:endParaRPr>
          </a:p>
        </p:txBody>
      </p:sp>
      <p:sp>
        <p:nvSpPr>
          <p:cNvPr id="127"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Market demand is the horizontal sum of individual consumer demand curves; market supply (fixed number of firms) is the horizontal sum of individual firm supply curves.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Because each consumer's demand curve is essentially her MB curve, market demand approximates the aggregate marginal benefit curve for the market.</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Because each firm's supply curve is essentially its MC curve, market supply approximates the industry's aggregate marginal cost curve.</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This equivalence is what allows supply-and-demand diagrams to double as welfare-analysis diagrams.</a:t>
            </a:r>
            <a:endParaRPr lang="en-US" sz="1700" b="0" strike="noStrike" spc="-1">
              <a:solidFill>
                <a:srgbClr val="000000"/>
              </a:solidFill>
              <a:latin typeface="Arial"/>
            </a:endParaRPr>
          </a:p>
        </p:txBody>
      </p:sp>
      <p:sp>
        <p:nvSpPr>
          <p:cNvPr id="128"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18</a:t>
            </a:r>
            <a:endParaRPr lang="en-US" sz="1100" b="0" strike="noStrike" spc="-1">
              <a:solidFill>
                <a:srgbClr val="000000"/>
              </a:solidFill>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FOUNDATIONS</a:t>
            </a:r>
            <a:endParaRPr lang="en-US" sz="1400" b="0" strike="noStrike" spc="-1">
              <a:solidFill>
                <a:srgbClr val="000000"/>
              </a:solidFill>
              <a:latin typeface="Arial"/>
            </a:endParaRPr>
          </a:p>
        </p:txBody>
      </p:sp>
      <p:sp>
        <p:nvSpPr>
          <p:cNvPr id="130" name="Text 1"/>
          <p:cNvSpPr/>
          <p:nvPr/>
        </p:nvSpPr>
        <p:spPr>
          <a:xfrm>
            <a:off x="999016" y="797545"/>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Social Net Benefits at Market Equilibrium</a:t>
            </a:r>
            <a:endParaRPr lang="en-US" sz="3200" b="0" strike="noStrike" spc="-1">
              <a:solidFill>
                <a:srgbClr val="000000"/>
              </a:solidFill>
              <a:latin typeface="Arial"/>
            </a:endParaRPr>
          </a:p>
        </p:txBody>
      </p:sp>
      <p:sp>
        <p:nvSpPr>
          <p:cNvPr id="131" name="Text 2"/>
          <p:cNvSpPr/>
          <p:nvPr/>
        </p:nvSpPr>
        <p:spPr>
          <a:xfrm>
            <a:off x="548640" y="1691640"/>
            <a:ext cx="6491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The area under demand from 0 to Q* is total benefit to all consumers (I+II+IV+V); the area under supply from 0 to Q* is total cost of production (IV+V).</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Social net benefit is the difference between these two areas — and equals the sum of consumer surplus and profit when there are no externalities (I+II).</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Competitive markets move prices to the market-clearing level (S = D); at any other price, surpluses push price down or shortages push it up.</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In the absence of externalities or market concentration, the market-clearing quantity is the social-net-benefit-maximizing quantity — the core efficiency argument for markets.</a:t>
            </a:r>
            <a:endParaRPr lang="en-US" sz="1700" b="0" strike="noStrike" spc="-1" dirty="0">
              <a:solidFill>
                <a:srgbClr val="000000"/>
              </a:solidFill>
              <a:latin typeface="Arial"/>
            </a:endParaRPr>
          </a:p>
        </p:txBody>
      </p:sp>
      <p:sp>
        <p:nvSpPr>
          <p:cNvPr id="136" name="Text 7"/>
          <p:cNvSpPr/>
          <p:nvPr/>
        </p:nvSpPr>
        <p:spPr>
          <a:xfrm>
            <a:off x="11155680" y="6035040"/>
            <a:ext cx="2739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000" b="0" strike="noStrike" spc="-1" dirty="0">
              <a:solidFill>
                <a:srgbClr val="000000"/>
              </a:solidFill>
              <a:latin typeface="Arial"/>
            </a:endParaRPr>
          </a:p>
        </p:txBody>
      </p:sp>
      <p:sp>
        <p:nvSpPr>
          <p:cNvPr id="138" name="Text 9"/>
          <p:cNvSpPr/>
          <p:nvPr/>
        </p:nvSpPr>
        <p:spPr>
          <a:xfrm>
            <a:off x="11155680" y="557784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300" b="0" strike="noStrike" spc="-1" dirty="0">
              <a:solidFill>
                <a:srgbClr val="000000"/>
              </a:solidFill>
              <a:latin typeface="Arial"/>
            </a:endParaRPr>
          </a:p>
        </p:txBody>
      </p:sp>
      <p:sp>
        <p:nvSpPr>
          <p:cNvPr id="140" name="Text 11"/>
          <p:cNvSpPr/>
          <p:nvPr/>
        </p:nvSpPr>
        <p:spPr>
          <a:xfrm>
            <a:off x="11155680" y="219456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300" b="0" strike="noStrike" spc="-1" dirty="0">
              <a:solidFill>
                <a:srgbClr val="000000"/>
              </a:solidFill>
              <a:latin typeface="Arial"/>
            </a:endParaRPr>
          </a:p>
        </p:txBody>
      </p:sp>
      <p:sp>
        <p:nvSpPr>
          <p:cNvPr id="142" name="Text 13"/>
          <p:cNvSpPr/>
          <p:nvPr/>
        </p:nvSpPr>
        <p:spPr>
          <a:xfrm>
            <a:off x="7315200" y="6546960"/>
            <a:ext cx="42973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100" b="0" i="1" strike="noStrike" spc="-1">
                <a:solidFill>
                  <a:srgbClr val="5A6B94"/>
                </a:solidFill>
                <a:latin typeface="Calibri"/>
                <a:ea typeface="Calibri"/>
              </a:rPr>
              <a:t>S = SMC, D = SMB; equilibrium at Q*, P*</a:t>
            </a:r>
            <a:endParaRPr lang="en-US" sz="1100" b="0" strike="noStrike" spc="-1">
              <a:solidFill>
                <a:srgbClr val="000000"/>
              </a:solidFill>
              <a:latin typeface="Arial"/>
            </a:endParaRPr>
          </a:p>
        </p:txBody>
      </p:sp>
      <p:sp>
        <p:nvSpPr>
          <p:cNvPr id="143" name="Text 14"/>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19</a:t>
            </a:r>
            <a:endParaRPr lang="en-US" sz="1100" b="0" strike="noStrike" spc="-1">
              <a:solidFill>
                <a:srgbClr val="000000"/>
              </a:solidFill>
              <a:latin typeface="Arial"/>
            </a:endParaRPr>
          </a:p>
        </p:txBody>
      </p:sp>
      <p:graphicFrame>
        <p:nvGraphicFramePr>
          <p:cNvPr id="2" name="Object 1">
            <a:extLst>
              <a:ext uri="{FF2B5EF4-FFF2-40B4-BE49-F238E27FC236}">
                <a16:creationId xmlns:a16="http://schemas.microsoft.com/office/drawing/2014/main" id="{EAFEE644-3747-D012-8043-1B99BEB1062F}"/>
              </a:ext>
            </a:extLst>
          </p:cNvPr>
          <p:cNvGraphicFramePr>
            <a:graphicFrameLocks noChangeAspect="1"/>
          </p:cNvGraphicFramePr>
          <p:nvPr>
            <p:extLst>
              <p:ext uri="{D42A27DB-BD31-4B8C-83A1-F6EECF244321}">
                <p14:modId xmlns:p14="http://schemas.microsoft.com/office/powerpoint/2010/main" val="3755394187"/>
              </p:ext>
            </p:extLst>
          </p:nvPr>
        </p:nvGraphicFramePr>
        <p:xfrm>
          <a:off x="7112773" y="2114147"/>
          <a:ext cx="4042907" cy="3600673"/>
        </p:xfrm>
        <a:graphic>
          <a:graphicData uri="http://schemas.openxmlformats.org/presentationml/2006/ole">
            <mc:AlternateContent xmlns:mc="http://schemas.openxmlformats.org/markup-compatibility/2006">
              <mc:Choice xmlns:v="urn:schemas-microsoft-com:vml" Requires="v">
                <p:oleObj name="CorelDRAW" r:id="rId3" imgW="2351140" imgH="2093649" progId="CorelDraw.Graphic.25">
                  <p:embed/>
                </p:oleObj>
              </mc:Choice>
              <mc:Fallback>
                <p:oleObj name="CorelDRAW" r:id="rId3" imgW="2351140" imgH="2093649" progId="CorelDraw.Graphic.25">
                  <p:embed/>
                  <p:pic>
                    <p:nvPicPr>
                      <p:cNvPr id="0" name=""/>
                      <p:cNvPicPr/>
                      <p:nvPr/>
                    </p:nvPicPr>
                    <p:blipFill>
                      <a:blip r:embed="rId4"/>
                      <a:stretch>
                        <a:fillRect/>
                      </a:stretch>
                    </p:blipFill>
                    <p:spPr>
                      <a:xfrm>
                        <a:off x="7112773" y="2114147"/>
                        <a:ext cx="4042907" cy="3600673"/>
                      </a:xfrm>
                      <a:prstGeom prst="rect">
                        <a:avLst/>
                      </a:prstGeom>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SESSION ROADMAP</a:t>
            </a:r>
            <a:endParaRPr lang="en-US" sz="1400" b="0" strike="noStrike" spc="-1">
              <a:solidFill>
                <a:srgbClr val="000000"/>
              </a:solidFill>
              <a:latin typeface="Arial"/>
            </a:endParaRPr>
          </a:p>
        </p:txBody>
      </p:sp>
      <p:sp>
        <p:nvSpPr>
          <p:cNvPr id="16"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Two Handouts, Three Hours</a:t>
            </a:r>
            <a:endParaRPr lang="en-US" sz="3200" b="0" strike="noStrike" spc="-1">
              <a:solidFill>
                <a:srgbClr val="000000"/>
              </a:solidFill>
              <a:latin typeface="Arial"/>
            </a:endParaRPr>
          </a:p>
        </p:txBody>
      </p:sp>
      <p:sp>
        <p:nvSpPr>
          <p:cNvPr id="17" name="Shape 2"/>
          <p:cNvSpPr/>
          <p:nvPr/>
        </p:nvSpPr>
        <p:spPr>
          <a:xfrm>
            <a:off x="548640" y="1783080"/>
            <a:ext cx="5257440" cy="4160160"/>
          </a:xfrm>
          <a:prstGeom prst="rect">
            <a:avLst/>
          </a:prstGeom>
          <a:solidFill>
            <a:srgbClr val="F4F6FB"/>
          </a:solidFill>
          <a:ln w="12700">
            <a:solidFill>
              <a:srgbClr val="DCE2F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8" name="Shape 3"/>
          <p:cNvSpPr/>
          <p:nvPr/>
        </p:nvSpPr>
        <p:spPr>
          <a:xfrm>
            <a:off x="548640" y="1783080"/>
            <a:ext cx="5257440" cy="82260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9" name="Text 4"/>
          <p:cNvSpPr/>
          <p:nvPr/>
        </p:nvSpPr>
        <p:spPr>
          <a:xfrm>
            <a:off x="868680" y="1783080"/>
            <a:ext cx="461736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1" strike="noStrike" spc="-1">
                <a:solidFill>
                  <a:srgbClr val="C9A227"/>
                </a:solidFill>
                <a:latin typeface="Cambria"/>
                <a:ea typeface="Cambria"/>
              </a:rPr>
              <a:t>Handout 1</a:t>
            </a:r>
            <a:endParaRPr lang="en-US" sz="2400" b="0" strike="noStrike" spc="-1">
              <a:solidFill>
                <a:srgbClr val="000000"/>
              </a:solidFill>
              <a:latin typeface="Arial"/>
            </a:endParaRPr>
          </a:p>
        </p:txBody>
      </p:sp>
      <p:sp>
        <p:nvSpPr>
          <p:cNvPr id="20" name="Text 5"/>
          <p:cNvSpPr/>
          <p:nvPr/>
        </p:nvSpPr>
        <p:spPr>
          <a:xfrm>
            <a:off x="868680" y="2743200"/>
            <a:ext cx="461736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ts val="2200"/>
              </a:lnSpc>
              <a:tabLst>
                <a:tab pos="0" algn="l"/>
              </a:tabLst>
            </a:pPr>
            <a:r>
              <a:rPr lang="en-US" sz="1800" b="1" strike="noStrike" spc="-1">
                <a:solidFill>
                  <a:srgbClr val="1E2761"/>
                </a:solidFill>
                <a:latin typeface="Calibri"/>
                <a:ea typeface="Calibri"/>
              </a:rPr>
              <a:t>Introduction to Public</a:t>
            </a:r>
            <a:endParaRPr lang="en-US" sz="1800" b="0" strike="noStrike" spc="-1">
              <a:solidFill>
                <a:srgbClr val="000000"/>
              </a:solidFill>
              <a:latin typeface="Arial"/>
            </a:endParaRPr>
          </a:p>
          <a:p>
            <a:pPr defTabSz="914400">
              <a:lnSpc>
                <a:spcPts val="2200"/>
              </a:lnSpc>
              <a:tabLst>
                <a:tab pos="0" algn="l"/>
              </a:tabLst>
            </a:pPr>
            <a:r>
              <a:rPr lang="en-US" sz="1800" b="1" strike="noStrike" spc="-1">
                <a:solidFill>
                  <a:srgbClr val="1E2761"/>
                </a:solidFill>
                <a:latin typeface="Calibri"/>
                <a:ea typeface="Calibri"/>
              </a:rPr>
              <a:t>Economics &amp; Welfare Economics</a:t>
            </a:r>
            <a:endParaRPr lang="en-US" sz="1800" b="0" strike="noStrike" spc="-1">
              <a:solidFill>
                <a:srgbClr val="000000"/>
              </a:solidFill>
              <a:latin typeface="Arial"/>
            </a:endParaRPr>
          </a:p>
        </p:txBody>
      </p:sp>
      <p:sp>
        <p:nvSpPr>
          <p:cNvPr id="21" name="Text 6"/>
          <p:cNvSpPr/>
          <p:nvPr/>
        </p:nvSpPr>
        <p:spPr>
          <a:xfrm>
            <a:off x="868680" y="3611880"/>
            <a:ext cx="4617360" cy="210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28600" indent="-228600" defTabSz="914400">
              <a:lnSpc>
                <a:spcPts val="2200"/>
              </a:lnSpc>
              <a:spcAft>
                <a:spcPts val="1001"/>
              </a:spcAft>
              <a:buClr>
                <a:srgbClr val="26314F"/>
              </a:buClr>
              <a:buFont typeface="Symbol" charset="2"/>
              <a:buChar char=""/>
            </a:pPr>
            <a:r>
              <a:rPr lang="en-US" sz="1500" b="0" strike="noStrike" spc="-1" dirty="0">
                <a:solidFill>
                  <a:srgbClr val="26314F"/>
                </a:solidFill>
                <a:latin typeface="Calibri"/>
                <a:ea typeface="Calibri"/>
              </a:rPr>
              <a:t>What public economics studies, and why it matters now</a:t>
            </a:r>
            <a:endParaRPr lang="en-US" sz="1500" b="0" strike="noStrike" spc="-1" dirty="0">
              <a:solidFill>
                <a:srgbClr val="000000"/>
              </a:solidFill>
              <a:latin typeface="Arial"/>
            </a:endParaRPr>
          </a:p>
          <a:p>
            <a:pPr marL="228600" indent="-228600" defTabSz="914400">
              <a:lnSpc>
                <a:spcPts val="2200"/>
              </a:lnSpc>
              <a:spcAft>
                <a:spcPts val="1001"/>
              </a:spcAft>
              <a:buClr>
                <a:srgbClr val="26314F"/>
              </a:buClr>
              <a:buFont typeface="Symbol" charset="2"/>
              <a:buChar char=""/>
            </a:pPr>
            <a:r>
              <a:rPr lang="en-US" sz="1500" b="0" strike="noStrike" spc="-1" dirty="0">
                <a:solidFill>
                  <a:srgbClr val="26314F"/>
                </a:solidFill>
                <a:latin typeface="Calibri"/>
                <a:ea typeface="Calibri"/>
              </a:rPr>
              <a:t>How the course is organized.</a:t>
            </a:r>
            <a:endParaRPr lang="en-US" sz="1500" b="0" strike="noStrike" spc="-1" dirty="0">
              <a:solidFill>
                <a:srgbClr val="000000"/>
              </a:solidFill>
              <a:latin typeface="Arial"/>
            </a:endParaRPr>
          </a:p>
          <a:p>
            <a:pPr marL="228600" indent="-228600" defTabSz="914400">
              <a:lnSpc>
                <a:spcPts val="2200"/>
              </a:lnSpc>
              <a:spcAft>
                <a:spcPts val="1001"/>
              </a:spcAft>
              <a:buClr>
                <a:srgbClr val="26314F"/>
              </a:buClr>
              <a:buFont typeface="Symbol" charset="2"/>
              <a:buChar char=""/>
            </a:pPr>
            <a:r>
              <a:rPr lang="en-US" sz="1500" b="0" strike="noStrike" spc="-1" dirty="0">
                <a:solidFill>
                  <a:srgbClr val="26314F"/>
                </a:solidFill>
                <a:latin typeface="Calibri"/>
                <a:ea typeface="Calibri"/>
              </a:rPr>
              <a:t>The positive/normative distinction and four families of normative theory</a:t>
            </a:r>
            <a:endParaRPr lang="en-US" sz="1500" b="0" strike="noStrike" spc="-1" dirty="0">
              <a:solidFill>
                <a:srgbClr val="000000"/>
              </a:solidFill>
              <a:latin typeface="Arial"/>
            </a:endParaRPr>
          </a:p>
        </p:txBody>
      </p:sp>
      <p:sp>
        <p:nvSpPr>
          <p:cNvPr id="22" name="Shape 7"/>
          <p:cNvSpPr/>
          <p:nvPr/>
        </p:nvSpPr>
        <p:spPr>
          <a:xfrm>
            <a:off x="6309360" y="1783080"/>
            <a:ext cx="5257440" cy="4160160"/>
          </a:xfrm>
          <a:prstGeom prst="rect">
            <a:avLst/>
          </a:prstGeom>
          <a:solidFill>
            <a:srgbClr val="F4F6FB"/>
          </a:solidFill>
          <a:ln w="12700">
            <a:solidFill>
              <a:srgbClr val="DCE2F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3" name="Shape 8"/>
          <p:cNvSpPr/>
          <p:nvPr/>
        </p:nvSpPr>
        <p:spPr>
          <a:xfrm>
            <a:off x="6309360" y="1783080"/>
            <a:ext cx="5257440" cy="82260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4" name="Text 9"/>
          <p:cNvSpPr/>
          <p:nvPr/>
        </p:nvSpPr>
        <p:spPr>
          <a:xfrm>
            <a:off x="6629400" y="1783080"/>
            <a:ext cx="461736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1" strike="noStrike" spc="-1">
                <a:solidFill>
                  <a:srgbClr val="C9A227"/>
                </a:solidFill>
                <a:latin typeface="Cambria"/>
                <a:ea typeface="Cambria"/>
              </a:rPr>
              <a:t>Handout 2</a:t>
            </a:r>
            <a:endParaRPr lang="en-US" sz="2400" b="0" strike="noStrike" spc="-1">
              <a:solidFill>
                <a:srgbClr val="000000"/>
              </a:solidFill>
              <a:latin typeface="Arial"/>
            </a:endParaRPr>
          </a:p>
        </p:txBody>
      </p:sp>
      <p:sp>
        <p:nvSpPr>
          <p:cNvPr id="25" name="Text 10"/>
          <p:cNvSpPr/>
          <p:nvPr/>
        </p:nvSpPr>
        <p:spPr>
          <a:xfrm>
            <a:off x="6629400" y="2743200"/>
            <a:ext cx="461736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ts val="2200"/>
              </a:lnSpc>
              <a:tabLst>
                <a:tab pos="0" algn="l"/>
              </a:tabLst>
            </a:pPr>
            <a:r>
              <a:rPr lang="en-US" sz="1800" b="1" strike="noStrike" spc="-1">
                <a:solidFill>
                  <a:srgbClr val="1E2761"/>
                </a:solidFill>
                <a:latin typeface="Calibri"/>
                <a:ea typeface="Calibri"/>
              </a:rPr>
              <a:t>Core Geometric &amp; Mathematical Tools</a:t>
            </a:r>
            <a:endParaRPr lang="en-US" sz="1800" b="0" strike="noStrike" spc="-1">
              <a:solidFill>
                <a:srgbClr val="000000"/>
              </a:solidFill>
              <a:latin typeface="Arial"/>
            </a:endParaRPr>
          </a:p>
        </p:txBody>
      </p:sp>
      <p:sp>
        <p:nvSpPr>
          <p:cNvPr id="26" name="Text 11"/>
          <p:cNvSpPr/>
          <p:nvPr/>
        </p:nvSpPr>
        <p:spPr>
          <a:xfrm>
            <a:off x="6629400" y="3611880"/>
            <a:ext cx="4617360" cy="210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28600" indent="-228600" defTabSz="914400">
              <a:lnSpc>
                <a:spcPts val="2200"/>
              </a:lnSpc>
              <a:spcAft>
                <a:spcPts val="1001"/>
              </a:spcAft>
              <a:buClr>
                <a:srgbClr val="26314F"/>
              </a:buClr>
              <a:buFont typeface="Symbol" charset="2"/>
              <a:buChar char=""/>
            </a:pPr>
            <a:r>
              <a:rPr lang="en-US" sz="1500" b="0" strike="noStrike" spc="-1">
                <a:solidFill>
                  <a:srgbClr val="26314F"/>
                </a:solidFill>
                <a:latin typeface="Calibri"/>
                <a:ea typeface="Calibri"/>
              </a:rPr>
              <a:t>Net-benefit maximization as the foundation of supply and demand</a:t>
            </a:r>
            <a:endParaRPr lang="en-US" sz="1500" b="0" strike="noStrike" spc="-1">
              <a:solidFill>
                <a:srgbClr val="000000"/>
              </a:solidFill>
              <a:latin typeface="Arial"/>
            </a:endParaRPr>
          </a:p>
          <a:p>
            <a:pPr marL="228600" indent="-228600" defTabSz="914400">
              <a:lnSpc>
                <a:spcPts val="2200"/>
              </a:lnSpc>
              <a:spcAft>
                <a:spcPts val="1001"/>
              </a:spcAft>
              <a:buClr>
                <a:srgbClr val="26314F"/>
              </a:buClr>
              <a:buFont typeface="Symbol" charset="2"/>
              <a:buChar char=""/>
            </a:pPr>
            <a:r>
              <a:rPr lang="en-US" sz="1500" b="0" strike="noStrike" spc="-1">
                <a:solidFill>
                  <a:srgbClr val="26314F"/>
                </a:solidFill>
                <a:latin typeface="Calibri"/>
                <a:ea typeface="Calibri"/>
              </a:rPr>
              <a:t>Externalities, tax incidence, and deadweight loss</a:t>
            </a:r>
            <a:endParaRPr lang="en-US" sz="1500" b="0" strike="noStrike" spc="-1">
              <a:solidFill>
                <a:srgbClr val="000000"/>
              </a:solidFill>
              <a:latin typeface="Arial"/>
            </a:endParaRPr>
          </a:p>
          <a:p>
            <a:pPr marL="228600" indent="-228600" defTabSz="914400">
              <a:lnSpc>
                <a:spcPts val="2200"/>
              </a:lnSpc>
              <a:spcAft>
                <a:spcPts val="1001"/>
              </a:spcAft>
              <a:buClr>
                <a:srgbClr val="26314F"/>
              </a:buClr>
              <a:buFont typeface="Symbol" charset="2"/>
              <a:buChar char=""/>
            </a:pPr>
            <a:r>
              <a:rPr lang="en-US" sz="1500" b="0" strike="noStrike" spc="-1">
                <a:solidFill>
                  <a:srgbClr val="26314F"/>
                </a:solidFill>
                <a:latin typeface="Calibri"/>
                <a:ea typeface="Calibri"/>
              </a:rPr>
              <a:t>Normative tax theory, voter demand, and the Laffer curve</a:t>
            </a:r>
            <a:endParaRPr lang="en-US" sz="1500" b="0" strike="noStrike" spc="-1">
              <a:solidFill>
                <a:srgbClr val="000000"/>
              </a:solidFill>
              <a:latin typeface="Arial"/>
            </a:endParaRPr>
          </a:p>
        </p:txBody>
      </p:sp>
      <p:sp>
        <p:nvSpPr>
          <p:cNvPr id="27" name="Text 12"/>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a:t>
            </a:r>
            <a:endParaRPr lang="en-US" sz="1100" b="0" strike="noStrike" spc="-1">
              <a:solidFill>
                <a:srgbClr val="000000"/>
              </a:solidFill>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EXTERNALITIES</a:t>
            </a:r>
            <a:endParaRPr lang="en-US" sz="1400" b="0" strike="noStrike" spc="-1">
              <a:solidFill>
                <a:srgbClr val="000000"/>
              </a:solidFill>
              <a:latin typeface="Arial"/>
            </a:endParaRPr>
          </a:p>
        </p:txBody>
      </p:sp>
      <p:sp>
        <p:nvSpPr>
          <p:cNvPr id="145"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Externalities: Definition and Types</a:t>
            </a:r>
            <a:endParaRPr lang="en-US" sz="3200" b="0" strike="noStrike" spc="-1">
              <a:solidFill>
                <a:srgbClr val="000000"/>
              </a:solidFill>
              <a:latin typeface="Arial"/>
            </a:endParaRPr>
          </a:p>
        </p:txBody>
      </p:sp>
      <p:sp>
        <p:nvSpPr>
          <p:cNvPr id="146" name="Shape 2"/>
          <p:cNvSpPr/>
          <p:nvPr/>
        </p:nvSpPr>
        <p:spPr>
          <a:xfrm>
            <a:off x="548640" y="1691640"/>
            <a:ext cx="11063880" cy="141696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47" name="Text 3"/>
          <p:cNvSpPr/>
          <p:nvPr/>
        </p:nvSpPr>
        <p:spPr>
          <a:xfrm>
            <a:off x="868680" y="1828800"/>
            <a:ext cx="104238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EXTERNALITY</a:t>
            </a:r>
            <a:endParaRPr lang="en-US" sz="1400" b="0" strike="noStrike" spc="-1">
              <a:solidFill>
                <a:srgbClr val="000000"/>
              </a:solidFill>
              <a:latin typeface="Arial"/>
            </a:endParaRPr>
          </a:p>
        </p:txBody>
      </p:sp>
      <p:sp>
        <p:nvSpPr>
          <p:cNvPr id="148" name="Text 4"/>
          <p:cNvSpPr/>
          <p:nvPr/>
        </p:nvSpPr>
        <p:spPr>
          <a:xfrm>
            <a:off x="868680" y="2148840"/>
            <a:ext cx="10423800" cy="91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ts val="2701"/>
              </a:lnSpc>
              <a:tabLst>
                <a:tab pos="0" algn="l"/>
              </a:tabLst>
            </a:pPr>
            <a:r>
              <a:rPr lang="en-US" sz="2200" b="0" i="1" strike="noStrike" spc="-1">
                <a:solidFill>
                  <a:srgbClr val="FFFFFF"/>
                </a:solidFill>
                <a:latin typeface="Cambria"/>
                <a:ea typeface="Cambria"/>
              </a:rPr>
              <a:t>“An externality may be said to exist whenever a decision made by an individual or group has effects on others not involved in the decision.”</a:t>
            </a:r>
            <a:endParaRPr lang="en-US" sz="2200" b="0" strike="noStrike" spc="-1">
              <a:solidFill>
                <a:srgbClr val="000000"/>
              </a:solidFill>
              <a:latin typeface="Arial"/>
            </a:endParaRPr>
          </a:p>
        </p:txBody>
      </p:sp>
      <p:sp>
        <p:nvSpPr>
          <p:cNvPr id="149" name="Text 5"/>
          <p:cNvSpPr/>
          <p:nvPr/>
        </p:nvSpPr>
        <p:spPr>
          <a:xfrm>
            <a:off x="548640" y="3383280"/>
            <a:ext cx="11063880" cy="310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With external costs or benefits, market demand and supply no longer capture all the marginal benefits or costs borne by society.</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Social marginal benefit = private MB + external MB (added vertically); social marginal cost = private MC + external MC (added vertically).</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The intersection of social MB and social MC — not private MB and MC — characterizes the social-net-benefit-maximizing output.</a:t>
            </a:r>
            <a:endParaRPr lang="en-US" sz="1700" b="0" strike="noStrike" spc="-1">
              <a:solidFill>
                <a:srgbClr val="000000"/>
              </a:solidFill>
              <a:latin typeface="Arial"/>
            </a:endParaRPr>
          </a:p>
        </p:txBody>
      </p:sp>
      <p:sp>
        <p:nvSpPr>
          <p:cNvPr id="150"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20</a:t>
            </a:r>
            <a:endParaRPr lang="en-US" sz="1100" b="0" strike="noStrike" spc="-1">
              <a:solidFill>
                <a:srgbClr val="000000"/>
              </a:solidFill>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EXTERNALITIES</a:t>
            </a:r>
            <a:endParaRPr lang="en-US" sz="1400" b="0" strike="noStrike" spc="-1">
              <a:solidFill>
                <a:srgbClr val="000000"/>
              </a:solidFill>
              <a:latin typeface="Arial"/>
            </a:endParaRPr>
          </a:p>
        </p:txBody>
      </p:sp>
      <p:sp>
        <p:nvSpPr>
          <p:cNvPr id="152" name="Text 1"/>
          <p:cNvSpPr/>
          <p:nvPr/>
        </p:nvSpPr>
        <p:spPr>
          <a:xfrm>
            <a:off x="548640" y="658440"/>
            <a:ext cx="11063880" cy="58975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dirty="0">
                <a:solidFill>
                  <a:srgbClr val="1E2761"/>
                </a:solidFill>
                <a:latin typeface="Cambria"/>
                <a:ea typeface="Cambria"/>
              </a:rPr>
              <a:t>Externalities</a:t>
            </a:r>
            <a:endParaRPr lang="en-US" sz="3200" b="0" strike="noStrike" spc="-1" dirty="0">
              <a:solidFill>
                <a:srgbClr val="000000"/>
              </a:solidFill>
              <a:latin typeface="Arial"/>
            </a:endParaRPr>
          </a:p>
        </p:txBody>
      </p:sp>
      <p:sp>
        <p:nvSpPr>
          <p:cNvPr id="153" name="Text 2"/>
          <p:cNvSpPr/>
          <p:nvPr/>
        </p:nvSpPr>
        <p:spPr>
          <a:xfrm>
            <a:off x="548640" y="1248196"/>
            <a:ext cx="6462000" cy="557272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With external costs, SMC = MC(industry) + MC(external) lies above the private supply curve — Thus, the market equilibrium Q* exceeds the socially optimal Q**.  The SNB loss is area e.</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In general, external costs → markets over-produce relative to the social optimum. In such cases, there are costs at Q* that are not accounted for (the spillover costs) and so markets over produce relative to that which maximizes social net benefits.</a:t>
            </a:r>
          </a:p>
          <a:p>
            <a:pPr marL="254160" indent="-254160">
              <a:lnSpc>
                <a:spcPts val="2401"/>
              </a:lnSpc>
              <a:spcAft>
                <a:spcPts val="1400"/>
              </a:spcAft>
              <a:buClr>
                <a:srgbClr val="26314F"/>
              </a:buClr>
              <a:buFont typeface="Symbol" charset="2"/>
              <a:buChar char=""/>
            </a:pPr>
            <a:r>
              <a:rPr lang="en-US" sz="1700" spc="-1" dirty="0">
                <a:solidFill>
                  <a:srgbClr val="26314F"/>
                </a:solidFill>
                <a:ea typeface="Calibri"/>
              </a:rPr>
              <a:t>In general, external benefits → markets under-produce relative to the social optimum.  In such cases, there are benefits at Q* that fail to be taken into account at the market equilibrium, and thus market under produce relative to that which maximizes SNB.</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This gap is the classic normative case for government intervention: regulation, Pigovian taxes (to discourage), or Pigovian subsidies (to encourage).  [Note that Coase argued that contracts between the affected parties can also, at least potentially, solve externality problems.]</a:t>
            </a:r>
            <a:endParaRPr lang="en-US" sz="1700" b="0" strike="noStrike" spc="-1" dirty="0">
              <a:solidFill>
                <a:srgbClr val="000000"/>
              </a:solidFill>
              <a:latin typeface="Arial"/>
            </a:endParaRPr>
          </a:p>
        </p:txBody>
      </p:sp>
      <p:sp>
        <p:nvSpPr>
          <p:cNvPr id="157" name="Text 6"/>
          <p:cNvSpPr/>
          <p:nvPr/>
        </p:nvSpPr>
        <p:spPr>
          <a:xfrm>
            <a:off x="7360920" y="196596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000" b="0" strike="noStrike" spc="-1" dirty="0">
              <a:solidFill>
                <a:srgbClr val="000000"/>
              </a:solidFill>
              <a:latin typeface="Arial"/>
            </a:endParaRPr>
          </a:p>
        </p:txBody>
      </p:sp>
      <p:sp>
        <p:nvSpPr>
          <p:cNvPr id="158" name="Text 7"/>
          <p:cNvSpPr/>
          <p:nvPr/>
        </p:nvSpPr>
        <p:spPr>
          <a:xfrm>
            <a:off x="11155680" y="6035040"/>
            <a:ext cx="2739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000" b="0" strike="noStrike" spc="-1" dirty="0">
              <a:solidFill>
                <a:srgbClr val="000000"/>
              </a:solidFill>
              <a:latin typeface="Arial"/>
            </a:endParaRPr>
          </a:p>
        </p:txBody>
      </p:sp>
      <p:sp>
        <p:nvSpPr>
          <p:cNvPr id="162" name="Text 11"/>
          <p:cNvSpPr/>
          <p:nvPr/>
        </p:nvSpPr>
        <p:spPr>
          <a:xfrm>
            <a:off x="11155680" y="219456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300" b="0" strike="noStrike" spc="-1" dirty="0">
              <a:solidFill>
                <a:srgbClr val="000000"/>
              </a:solidFill>
              <a:latin typeface="Arial"/>
            </a:endParaRPr>
          </a:p>
        </p:txBody>
      </p:sp>
      <p:sp>
        <p:nvSpPr>
          <p:cNvPr id="163" name="Text 12"/>
          <p:cNvSpPr/>
          <p:nvPr/>
        </p:nvSpPr>
        <p:spPr>
          <a:xfrm>
            <a:off x="7315200" y="6546960"/>
            <a:ext cx="42973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100" b="0" i="1" strike="noStrike" spc="-1">
                <a:solidFill>
                  <a:srgbClr val="5A6B94"/>
                </a:solidFill>
                <a:latin typeface="Calibri"/>
                <a:ea typeface="Calibri"/>
              </a:rPr>
              <a:t>SMC lies above private S; Q′ (market) &gt; Q** (social optimum)</a:t>
            </a:r>
            <a:endParaRPr lang="en-US" sz="1100" b="0" strike="noStrike" spc="-1">
              <a:solidFill>
                <a:srgbClr val="000000"/>
              </a:solidFill>
              <a:latin typeface="Arial"/>
            </a:endParaRPr>
          </a:p>
        </p:txBody>
      </p:sp>
      <p:sp>
        <p:nvSpPr>
          <p:cNvPr id="164" name="Text 1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21</a:t>
            </a:r>
            <a:endParaRPr lang="en-US" sz="1100" b="0" strike="noStrike" spc="-1">
              <a:solidFill>
                <a:srgbClr val="000000"/>
              </a:solidFill>
              <a:latin typeface="Arial"/>
            </a:endParaRPr>
          </a:p>
        </p:txBody>
      </p:sp>
      <p:graphicFrame>
        <p:nvGraphicFramePr>
          <p:cNvPr id="3" name="Object 2">
            <a:extLst>
              <a:ext uri="{FF2B5EF4-FFF2-40B4-BE49-F238E27FC236}">
                <a16:creationId xmlns:a16="http://schemas.microsoft.com/office/drawing/2014/main" id="{A1EDD08C-A9F4-B897-ABC1-2BA9AE0D6567}"/>
              </a:ext>
            </a:extLst>
          </p:cNvPr>
          <p:cNvGraphicFramePr>
            <a:graphicFrameLocks noChangeAspect="1"/>
          </p:cNvGraphicFramePr>
          <p:nvPr>
            <p:extLst>
              <p:ext uri="{D42A27DB-BD31-4B8C-83A1-F6EECF244321}">
                <p14:modId xmlns:p14="http://schemas.microsoft.com/office/powerpoint/2010/main" val="2610064001"/>
              </p:ext>
            </p:extLst>
          </p:nvPr>
        </p:nvGraphicFramePr>
        <p:xfrm>
          <a:off x="7010639" y="2239921"/>
          <a:ext cx="4727499" cy="3522922"/>
        </p:xfrm>
        <a:graphic>
          <a:graphicData uri="http://schemas.openxmlformats.org/presentationml/2006/ole">
            <mc:AlternateContent xmlns:mc="http://schemas.openxmlformats.org/markup-compatibility/2006">
              <mc:Choice xmlns:v="urn:schemas-microsoft-com:vml" Requires="v">
                <p:oleObj name="CorelDRAW" r:id="rId3" imgW="2809624" imgH="2093649" progId="CorelDraw.Graphic.25">
                  <p:embed/>
                </p:oleObj>
              </mc:Choice>
              <mc:Fallback>
                <p:oleObj name="CorelDRAW" r:id="rId3" imgW="2809624" imgH="2093649" progId="CorelDraw.Graphic.25">
                  <p:embed/>
                  <p:pic>
                    <p:nvPicPr>
                      <p:cNvPr id="0" name=""/>
                      <p:cNvPicPr/>
                      <p:nvPr/>
                    </p:nvPicPr>
                    <p:blipFill>
                      <a:blip r:embed="rId4"/>
                      <a:stretch>
                        <a:fillRect/>
                      </a:stretch>
                    </p:blipFill>
                    <p:spPr>
                      <a:xfrm>
                        <a:off x="7010639" y="2239921"/>
                        <a:ext cx="4727499" cy="3522922"/>
                      </a:xfrm>
                      <a:prstGeom prst="rect">
                        <a:avLst/>
                      </a:prstGeom>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TAXATION</a:t>
            </a:r>
            <a:endParaRPr lang="en-US" sz="1400" b="0" strike="noStrike" spc="-1">
              <a:solidFill>
                <a:srgbClr val="000000"/>
              </a:solidFill>
              <a:latin typeface="Arial"/>
            </a:endParaRPr>
          </a:p>
        </p:txBody>
      </p:sp>
      <p:sp>
        <p:nvSpPr>
          <p:cNvPr id="166"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The Burden of Taxation: Two Measures</a:t>
            </a:r>
            <a:endParaRPr lang="en-US" sz="3200" b="0" strike="noStrike" spc="-1">
              <a:solidFill>
                <a:srgbClr val="000000"/>
              </a:solidFill>
              <a:latin typeface="Arial"/>
            </a:endParaRPr>
          </a:p>
        </p:txBody>
      </p:sp>
      <p:sp>
        <p:nvSpPr>
          <p:cNvPr id="167" name="Shape 2"/>
          <p:cNvSpPr/>
          <p:nvPr/>
        </p:nvSpPr>
        <p:spPr>
          <a:xfrm>
            <a:off x="548640" y="1691640"/>
            <a:ext cx="11063880" cy="141696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68" name="Text 3"/>
          <p:cNvSpPr/>
          <p:nvPr/>
        </p:nvSpPr>
        <p:spPr>
          <a:xfrm>
            <a:off x="868680" y="1828800"/>
            <a:ext cx="104238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CASH PAYMENT VS. OPPORTUNITY COST</a:t>
            </a:r>
            <a:endParaRPr lang="en-US" sz="1400" b="0" strike="noStrike" spc="-1">
              <a:solidFill>
                <a:srgbClr val="000000"/>
              </a:solidFill>
              <a:latin typeface="Arial"/>
            </a:endParaRPr>
          </a:p>
        </p:txBody>
      </p:sp>
      <p:sp>
        <p:nvSpPr>
          <p:cNvPr id="169" name="Text 4"/>
          <p:cNvSpPr/>
          <p:nvPr/>
        </p:nvSpPr>
        <p:spPr>
          <a:xfrm>
            <a:off x="868680" y="2148840"/>
            <a:ext cx="10423800" cy="91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ts val="2701"/>
              </a:lnSpc>
              <a:tabLst>
                <a:tab pos="0" algn="l"/>
              </a:tabLst>
            </a:pPr>
            <a:r>
              <a:rPr lang="en-US" sz="2200" b="0" i="1" strike="noStrike" spc="-1">
                <a:solidFill>
                  <a:srgbClr val="FFFFFF"/>
                </a:solidFill>
                <a:latin typeface="Cambria"/>
                <a:ea typeface="Cambria"/>
              </a:rPr>
              <a:t>“The burden of an excise or income tax can be measured as the reduction of consumer surplus and profits induced by the tax.”</a:t>
            </a:r>
            <a:endParaRPr lang="en-US" sz="2200" b="0" strike="noStrike" spc="-1">
              <a:solidFill>
                <a:srgbClr val="000000"/>
              </a:solidFill>
              <a:latin typeface="Arial"/>
            </a:endParaRPr>
          </a:p>
        </p:txBody>
      </p:sp>
      <p:sp>
        <p:nvSpPr>
          <p:cNvPr id="170" name="Text 5"/>
          <p:cNvSpPr/>
          <p:nvPr/>
        </p:nvSpPr>
        <p:spPr>
          <a:xfrm>
            <a:off x="548640" y="3383280"/>
            <a:ext cx="11063880" cy="310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Cash-payment measure: burden = money sent to the treasury — simple, but ignores who really bears the cost after prices adjust.</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Opportunity-cost measure: burden = the loss in consumer surplus and profit caused by the tax — the standard micro-economist's approach.</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The total burden normally exceeds tax revenue collected; the gap is the deadweight loss of the tax.</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Buchanan's refinement: “net burden” nets out the value of the services the tax revenue actually finances — the benefit side is easy to neglect.</a:t>
            </a:r>
            <a:endParaRPr lang="en-US" sz="1700" b="0" strike="noStrike" spc="-1">
              <a:solidFill>
                <a:srgbClr val="000000"/>
              </a:solidFill>
              <a:latin typeface="Arial"/>
            </a:endParaRPr>
          </a:p>
        </p:txBody>
      </p:sp>
      <p:sp>
        <p:nvSpPr>
          <p:cNvPr id="171"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22</a:t>
            </a:r>
            <a:endParaRPr lang="en-US" sz="1100" b="0" strike="noStrike" spc="-1">
              <a:solidFill>
                <a:srgbClr val="000000"/>
              </a:solidFill>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TAXATION</a:t>
            </a:r>
            <a:endParaRPr lang="en-US" sz="1400" b="0" strike="noStrike" spc="-1">
              <a:solidFill>
                <a:srgbClr val="000000"/>
              </a:solidFill>
              <a:latin typeface="Arial"/>
            </a:endParaRPr>
          </a:p>
        </p:txBody>
      </p:sp>
      <p:sp>
        <p:nvSpPr>
          <p:cNvPr id="173"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Excise Tax Incidence: Who Really Pays?</a:t>
            </a:r>
            <a:endParaRPr lang="en-US" sz="3200" b="0" strike="noStrike" spc="-1">
              <a:solidFill>
                <a:srgbClr val="000000"/>
              </a:solidFill>
              <a:latin typeface="Arial"/>
            </a:endParaRPr>
          </a:p>
        </p:txBody>
      </p:sp>
      <p:sp>
        <p:nvSpPr>
          <p:cNvPr id="174" name="Text 2"/>
          <p:cNvSpPr/>
          <p:nvPr/>
        </p:nvSpPr>
        <p:spPr>
          <a:xfrm>
            <a:off x="548640" y="1691640"/>
            <a:ext cx="6491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A per-unit tax T drives a wedge between the price consumers pay (Pc) and the price firms receive (Pf), with Pc = Pf + T; equilibrium quantity falls from Q* to Q′.</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Consumer surplus falls from I+II+VI to I; profit falls from III+IV+VII to IV — both sides bear part of the burden, regardless of who legally “writes the check.”</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Tax revenue = T × Q′ (areas II+III); total burden lost by firms and consumers exceeds revenue by areas VI+VII — the deadweight loss.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Statutory incidence (who remits the tax) and economic incidence (who actually bears the cost) are entirely different questions.</a:t>
            </a:r>
            <a:endParaRPr lang="en-US" sz="1700" b="0" strike="noStrike" spc="-1">
              <a:solidFill>
                <a:srgbClr val="000000"/>
              </a:solidFill>
              <a:latin typeface="Arial"/>
            </a:endParaRPr>
          </a:p>
        </p:txBody>
      </p:sp>
      <p:sp>
        <p:nvSpPr>
          <p:cNvPr id="178" name="Text 6"/>
          <p:cNvSpPr/>
          <p:nvPr/>
        </p:nvSpPr>
        <p:spPr>
          <a:xfrm>
            <a:off x="7360920" y="1965960"/>
            <a:ext cx="4568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000" b="0" strike="noStrike" spc="-1" dirty="0">
              <a:solidFill>
                <a:srgbClr val="000000"/>
              </a:solidFill>
              <a:latin typeface="Arial"/>
            </a:endParaRPr>
          </a:p>
        </p:txBody>
      </p:sp>
      <p:sp>
        <p:nvSpPr>
          <p:cNvPr id="179" name="Text 7"/>
          <p:cNvSpPr/>
          <p:nvPr/>
        </p:nvSpPr>
        <p:spPr>
          <a:xfrm>
            <a:off x="11155680" y="6035040"/>
            <a:ext cx="2739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0" strike="noStrike" spc="-1">
                <a:solidFill>
                  <a:srgbClr val="5A6B94"/>
                </a:solidFill>
                <a:latin typeface="Calibri"/>
                <a:ea typeface="Calibri"/>
              </a:rPr>
              <a:t>Q</a:t>
            </a:r>
            <a:endParaRPr lang="en-US" sz="1000" b="0" strike="noStrike" spc="-1">
              <a:solidFill>
                <a:srgbClr val="000000"/>
              </a:solidFill>
              <a:latin typeface="Arial"/>
            </a:endParaRPr>
          </a:p>
        </p:txBody>
      </p:sp>
      <p:sp>
        <p:nvSpPr>
          <p:cNvPr id="181" name="Text 9"/>
          <p:cNvSpPr/>
          <p:nvPr/>
        </p:nvSpPr>
        <p:spPr>
          <a:xfrm>
            <a:off x="11155680" y="557784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300" b="0" strike="noStrike" spc="-1" dirty="0">
              <a:solidFill>
                <a:srgbClr val="000000"/>
              </a:solidFill>
              <a:latin typeface="Arial"/>
            </a:endParaRPr>
          </a:p>
        </p:txBody>
      </p:sp>
      <p:sp>
        <p:nvSpPr>
          <p:cNvPr id="183" name="Text 11"/>
          <p:cNvSpPr/>
          <p:nvPr/>
        </p:nvSpPr>
        <p:spPr>
          <a:xfrm>
            <a:off x="11155680" y="219456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endParaRPr lang="en-US" sz="1300" b="0" strike="noStrike" spc="-1" dirty="0">
              <a:solidFill>
                <a:srgbClr val="000000"/>
              </a:solidFill>
              <a:latin typeface="Arial"/>
            </a:endParaRPr>
          </a:p>
        </p:txBody>
      </p:sp>
      <p:sp>
        <p:nvSpPr>
          <p:cNvPr id="185" name="Text 13"/>
          <p:cNvSpPr/>
          <p:nvPr/>
        </p:nvSpPr>
        <p:spPr>
          <a:xfrm>
            <a:off x="7315200" y="6546960"/>
            <a:ext cx="42973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100" b="0" i="1" strike="noStrike" spc="-1">
                <a:solidFill>
                  <a:srgbClr val="5A6B94"/>
                </a:solidFill>
                <a:latin typeface="Calibri"/>
                <a:ea typeface="Calibri"/>
              </a:rPr>
              <a:t>Tax wedge T between Pc and Pf; Q′ &lt; Q*</a:t>
            </a:r>
            <a:endParaRPr lang="en-US" sz="1100" b="0" strike="noStrike" spc="-1">
              <a:solidFill>
                <a:srgbClr val="000000"/>
              </a:solidFill>
              <a:latin typeface="Arial"/>
            </a:endParaRPr>
          </a:p>
        </p:txBody>
      </p:sp>
      <p:sp>
        <p:nvSpPr>
          <p:cNvPr id="186" name="Text 14"/>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23</a:t>
            </a:r>
            <a:endParaRPr lang="en-US" sz="1100" b="0" strike="noStrike" spc="-1">
              <a:solidFill>
                <a:srgbClr val="000000"/>
              </a:solidFill>
              <a:latin typeface="Arial"/>
            </a:endParaRPr>
          </a:p>
        </p:txBody>
      </p:sp>
      <p:graphicFrame>
        <p:nvGraphicFramePr>
          <p:cNvPr id="3" name="Object 2">
            <a:extLst>
              <a:ext uri="{FF2B5EF4-FFF2-40B4-BE49-F238E27FC236}">
                <a16:creationId xmlns:a16="http://schemas.microsoft.com/office/drawing/2014/main" id="{F840DC55-67C8-8B47-7ACF-CE59C5B6925D}"/>
              </a:ext>
            </a:extLst>
          </p:cNvPr>
          <p:cNvGraphicFramePr>
            <a:graphicFrameLocks noChangeAspect="1"/>
          </p:cNvGraphicFramePr>
          <p:nvPr>
            <p:extLst>
              <p:ext uri="{D42A27DB-BD31-4B8C-83A1-F6EECF244321}">
                <p14:modId xmlns:p14="http://schemas.microsoft.com/office/powerpoint/2010/main" val="1264089364"/>
              </p:ext>
            </p:extLst>
          </p:nvPr>
        </p:nvGraphicFramePr>
        <p:xfrm>
          <a:off x="6892345" y="1801080"/>
          <a:ext cx="4446035" cy="3776760"/>
        </p:xfrm>
        <a:graphic>
          <a:graphicData uri="http://schemas.openxmlformats.org/presentationml/2006/ole">
            <mc:AlternateContent xmlns:mc="http://schemas.openxmlformats.org/markup-compatibility/2006">
              <mc:Choice xmlns:v="urn:schemas-microsoft-com:vml" Requires="v">
                <p:oleObj name="CorelDRAW" r:id="rId3" imgW="3574906" imgH="3036869" progId="CorelDraw.Graphic.25">
                  <p:embed/>
                </p:oleObj>
              </mc:Choice>
              <mc:Fallback>
                <p:oleObj name="CorelDRAW" r:id="rId3" imgW="3574906" imgH="3036869" progId="CorelDraw.Graphic.25">
                  <p:embed/>
                  <p:pic>
                    <p:nvPicPr>
                      <p:cNvPr id="3" name="Object 2">
                        <a:extLst>
                          <a:ext uri="{FF2B5EF4-FFF2-40B4-BE49-F238E27FC236}">
                            <a16:creationId xmlns:a16="http://schemas.microsoft.com/office/drawing/2014/main" id="{F840DC55-67C8-8B47-7ACF-CE59C5B6925D}"/>
                          </a:ext>
                        </a:extLst>
                      </p:cNvPr>
                      <p:cNvPicPr/>
                      <p:nvPr/>
                    </p:nvPicPr>
                    <p:blipFill>
                      <a:blip r:embed="rId4"/>
                      <a:stretch>
                        <a:fillRect/>
                      </a:stretch>
                    </p:blipFill>
                    <p:spPr>
                      <a:xfrm>
                        <a:off x="6892345" y="1801080"/>
                        <a:ext cx="4446035" cy="3776760"/>
                      </a:xfrm>
                      <a:prstGeom prst="rect">
                        <a:avLst/>
                      </a:prstGeom>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7"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TAXATION</a:t>
            </a:r>
            <a:endParaRPr lang="en-US" sz="1400" b="0" strike="noStrike" spc="-1">
              <a:solidFill>
                <a:srgbClr val="000000"/>
              </a:solidFill>
              <a:latin typeface="Arial"/>
            </a:endParaRPr>
          </a:p>
        </p:txBody>
      </p:sp>
      <p:sp>
        <p:nvSpPr>
          <p:cNvPr id="188"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Elasticity, Time, and the Distribution of Burden</a:t>
            </a:r>
            <a:endParaRPr lang="en-US" sz="3200" b="0" strike="noStrike" spc="-1">
              <a:solidFill>
                <a:srgbClr val="000000"/>
              </a:solidFill>
              <a:latin typeface="Arial"/>
            </a:endParaRPr>
          </a:p>
        </p:txBody>
      </p:sp>
      <p:sp>
        <p:nvSpPr>
          <p:cNvPr id="189"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The side of the market with the less price-sensitive (more inelastic) curve bears more of the burden — in the extreme, perfectly inelastic demand means consumers bear it all.</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Deadweight loss rises with the price sensitivity (elasticity) of both demand and supply.</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Supply and demand are typically more elastic in the long run than the short run, so the excess burden of a tax tends to grow over time.</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Example: a narrow tax on a nationally traded good sold locally faces a near-horizontal local supply curve — the burden shifts almost entirely to consumers in the long run.</a:t>
            </a:r>
            <a:endParaRPr lang="en-US" sz="1700" b="0" strike="noStrike" spc="-1">
              <a:solidFill>
                <a:srgbClr val="000000"/>
              </a:solidFill>
              <a:latin typeface="Arial"/>
            </a:endParaRPr>
          </a:p>
        </p:txBody>
      </p:sp>
      <p:sp>
        <p:nvSpPr>
          <p:cNvPr id="190"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24</a:t>
            </a:r>
            <a:endParaRPr lang="en-US" sz="1100" b="0" strike="noStrike" spc="-1">
              <a:solidFill>
                <a:srgbClr val="000000"/>
              </a:solid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1"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TAXATION</a:t>
            </a:r>
            <a:endParaRPr lang="en-US" sz="1400" b="0" strike="noStrike" spc="-1">
              <a:solidFill>
                <a:srgbClr val="000000"/>
              </a:solidFill>
              <a:latin typeface="Arial"/>
            </a:endParaRPr>
          </a:p>
        </p:txBody>
      </p:sp>
      <p:sp>
        <p:nvSpPr>
          <p:cNvPr id="192"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Normative Tax Theories I: Ramsey and the Georgist Land Tax</a:t>
            </a:r>
            <a:endParaRPr lang="en-US" sz="3200" b="0" strike="noStrike" spc="-1">
              <a:solidFill>
                <a:srgbClr val="000000"/>
              </a:solidFill>
              <a:latin typeface="Arial"/>
            </a:endParaRPr>
          </a:p>
        </p:txBody>
      </p:sp>
      <p:sp>
        <p:nvSpPr>
          <p:cNvPr id="193"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Ramsey (1927): minimize the total excess burden of the tax system by taxing markets with relatively inelastic supply and demand more heavily.</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If a market's demand or supply is perfectly inelastic, taxing it generates zero deadweight loss — revenue with no efficiency cost.</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Georgist tax (Henry George): finance government entirely through a land tax, since the supply of land is close to perfectly inelastic (ignoring reclamation).</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Discussion prompt from the handout: where does land value come from, and would a Georgist tax really be neutral across different types of land?</a:t>
            </a:r>
            <a:endParaRPr lang="en-US" sz="1700" b="0" strike="noStrike" spc="-1">
              <a:solidFill>
                <a:srgbClr val="000000"/>
              </a:solidFill>
              <a:latin typeface="Arial"/>
            </a:endParaRPr>
          </a:p>
        </p:txBody>
      </p:sp>
      <p:sp>
        <p:nvSpPr>
          <p:cNvPr id="194"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25</a:t>
            </a:r>
            <a:endParaRPr lang="en-US" sz="1100" b="0" strike="noStrike" spc="-1">
              <a:solidFill>
                <a:srgbClr val="000000"/>
              </a:solidFill>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5"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TAXATION</a:t>
            </a:r>
            <a:endParaRPr lang="en-US" sz="1400" b="0" strike="noStrike" spc="-1">
              <a:solidFill>
                <a:srgbClr val="000000"/>
              </a:solidFill>
              <a:latin typeface="Arial"/>
            </a:endParaRPr>
          </a:p>
        </p:txBody>
      </p:sp>
      <p:sp>
        <p:nvSpPr>
          <p:cNvPr id="196"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Normative Tax Theories II: Neutrality and the Lindahl / Benefit Tax</a:t>
            </a:r>
            <a:endParaRPr lang="en-US" sz="3200" b="0" strike="noStrike" spc="-1">
              <a:solidFill>
                <a:srgbClr val="000000"/>
              </a:solidFill>
              <a:latin typeface="Arial"/>
            </a:endParaRPr>
          </a:p>
        </p:txBody>
      </p:sp>
      <p:sp>
        <p:nvSpPr>
          <p:cNvPr id="197"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Neutrality: a tax system that raises revenue without distorting relative prices across markets — achieved via proportionate excise taxes across all goods, or a lump-sum/head tax.</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Lindahl's benefit principle: each person's marginal tax rate should equal the marginal benefit she receives from government services — taxes track benefits received.</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Buchanan (Nobel laureate, 1986) endorsed this focus on net tax burden: taxes paid minus the value of services received, which can in principle be negative for some citizens.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Ideal outcome under the benefit approach: every citizen perceives a “negative” net burden — valued services exceeding taxes paid.</a:t>
            </a:r>
            <a:endParaRPr lang="en-US" sz="1700" b="0" strike="noStrike" spc="-1">
              <a:solidFill>
                <a:srgbClr val="000000"/>
              </a:solidFill>
              <a:latin typeface="Arial"/>
            </a:endParaRPr>
          </a:p>
        </p:txBody>
      </p:sp>
      <p:sp>
        <p:nvSpPr>
          <p:cNvPr id="198"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26</a:t>
            </a:r>
            <a:endParaRPr lang="en-US" sz="1100" b="0" strike="noStrike" spc="-1">
              <a:solidFill>
                <a:srgbClr val="000000"/>
              </a:solidFill>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9"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TAXATION</a:t>
            </a:r>
            <a:endParaRPr lang="en-US" sz="1400" b="0" strike="noStrike" spc="-1">
              <a:solidFill>
                <a:srgbClr val="000000"/>
              </a:solidFill>
              <a:latin typeface="Arial"/>
            </a:endParaRPr>
          </a:p>
        </p:txBody>
      </p:sp>
      <p:sp>
        <p:nvSpPr>
          <p:cNvPr id="200"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Tax Fairness: Progressive, Proportional, Regressive</a:t>
            </a:r>
            <a:endParaRPr lang="en-US" sz="3200" b="0" strike="noStrike" spc="-1">
              <a:solidFill>
                <a:srgbClr val="000000"/>
              </a:solidFill>
              <a:latin typeface="Arial"/>
            </a:endParaRPr>
          </a:p>
        </p:txBody>
      </p:sp>
      <p:sp>
        <p:nvSpPr>
          <p:cNvPr id="201" name="Shape 2"/>
          <p:cNvSpPr/>
          <p:nvPr/>
        </p:nvSpPr>
        <p:spPr>
          <a:xfrm>
            <a:off x="548640" y="1691640"/>
            <a:ext cx="11063880" cy="141696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02" name="Text 3"/>
          <p:cNvSpPr/>
          <p:nvPr/>
        </p:nvSpPr>
        <p:spPr>
          <a:xfrm>
            <a:off x="868680" y="1828800"/>
            <a:ext cx="104238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THREE DEFINITIONS</a:t>
            </a:r>
            <a:endParaRPr lang="en-US" sz="1400" b="0" strike="noStrike" spc="-1">
              <a:solidFill>
                <a:srgbClr val="000000"/>
              </a:solidFill>
              <a:latin typeface="Arial"/>
            </a:endParaRPr>
          </a:p>
        </p:txBody>
      </p:sp>
      <p:sp>
        <p:nvSpPr>
          <p:cNvPr id="203" name="Text 4"/>
          <p:cNvSpPr/>
          <p:nvPr/>
        </p:nvSpPr>
        <p:spPr>
          <a:xfrm>
            <a:off x="868680" y="2148840"/>
            <a:ext cx="10423800" cy="91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ts val="2701"/>
              </a:lnSpc>
              <a:tabLst>
                <a:tab pos="0" algn="l"/>
              </a:tabLst>
            </a:pPr>
            <a:r>
              <a:rPr lang="en-US" sz="2200" b="0" i="1" strike="noStrike" spc="-1">
                <a:solidFill>
                  <a:srgbClr val="FFFFFF"/>
                </a:solidFill>
                <a:latin typeface="Cambria"/>
                <a:ea typeface="Cambria"/>
              </a:rPr>
              <a:t>Progressive: average burden rises with the tax base.  Proportional: average burden is constant.  Regressive: average burden falls with the tax base.</a:t>
            </a:r>
            <a:endParaRPr lang="en-US" sz="2200" b="0" strike="noStrike" spc="-1">
              <a:solidFill>
                <a:srgbClr val="000000"/>
              </a:solidFill>
              <a:latin typeface="Arial"/>
            </a:endParaRPr>
          </a:p>
        </p:txBody>
      </p:sp>
      <p:sp>
        <p:nvSpPr>
          <p:cNvPr id="204" name="Text 5"/>
          <p:cNvSpPr/>
          <p:nvPr/>
        </p:nvSpPr>
        <p:spPr>
          <a:xfrm>
            <a:off x="548640" y="3383280"/>
            <a:ext cx="11063880" cy="310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Average tax rate = Ti / Bi (tax paid divided by the base held); marginal tax rate = ΔT / ΔB — the rate on the next dollar.</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It is the marginal rate, not the average rate, that most directly shapes taxpayer behavior at the margin.</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“Ability to pay” fairness tends to imply progressive taxes (equal sacrifice of utility); “equal treatment” fairness tends to imply a flat, proportional tax.</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U.S. Social Security tax is a real-world example of a regressive tax, owing to its cap on taxable income.</a:t>
            </a:r>
            <a:endParaRPr lang="en-US" sz="1700" b="0" strike="noStrike" spc="-1">
              <a:solidFill>
                <a:srgbClr val="000000"/>
              </a:solidFill>
              <a:latin typeface="Arial"/>
            </a:endParaRPr>
          </a:p>
        </p:txBody>
      </p:sp>
      <p:sp>
        <p:nvSpPr>
          <p:cNvPr id="205"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27</a:t>
            </a:r>
            <a:endParaRPr lang="en-US" sz="1100" b="0" strike="noStrike" spc="-1">
              <a:solidFill>
                <a:srgbClr val="000000"/>
              </a:solidFill>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6"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TAXATION</a:t>
            </a:r>
            <a:endParaRPr lang="en-US" sz="1400" b="0" strike="noStrike" spc="-1">
              <a:solidFill>
                <a:srgbClr val="000000"/>
              </a:solidFill>
              <a:latin typeface="Arial"/>
            </a:endParaRPr>
          </a:p>
        </p:txBody>
      </p:sp>
      <p:sp>
        <p:nvSpPr>
          <p:cNvPr id="207"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Indifference Curves: Excise vs. Lump-Sum Taxation</a:t>
            </a:r>
            <a:endParaRPr lang="en-US" sz="3200" b="0" strike="noStrike" spc="-1">
              <a:solidFill>
                <a:srgbClr val="000000"/>
              </a:solidFill>
              <a:latin typeface="Arial"/>
            </a:endParaRPr>
          </a:p>
        </p:txBody>
      </p:sp>
      <p:sp>
        <p:nvSpPr>
          <p:cNvPr id="208"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An excise tax rotates the consumer's budget line inward from the untaxed axis — it changes the relative price of the taxed good, generating both a substitution effect and an income effect.</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A lump-sum tax (or general sales/income tax) shifts the budget line inward while preserving its slope — an income effect only, with no substitution effect.</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A revenue-equivalent lump-sum tax leaves the consumer on a higher indifference curve than the excise tax that raises the same revenue — this welfare gap is another measure of excess burden.</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Algebraically, lump-sum, income, and (approximately) general sales taxes all leave the budget line's slope at −P1/P2 — confirming their neutrality with respect to relative prices.</a:t>
            </a:r>
            <a:endParaRPr lang="en-US" sz="1700" b="0" strike="noStrike" spc="-1">
              <a:solidFill>
                <a:srgbClr val="000000"/>
              </a:solidFill>
              <a:latin typeface="Arial"/>
            </a:endParaRPr>
          </a:p>
        </p:txBody>
      </p:sp>
      <p:sp>
        <p:nvSpPr>
          <p:cNvPr id="209"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28</a:t>
            </a:r>
            <a:endParaRPr lang="en-US" sz="1100" b="0" strike="noStrike" spc="-1">
              <a:solidFill>
                <a:srgbClr val="000000"/>
              </a:solidFill>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0"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POLITICAL ECONOMY</a:t>
            </a:r>
            <a:endParaRPr lang="en-US" sz="1400" b="0" strike="noStrike" spc="-1">
              <a:solidFill>
                <a:srgbClr val="000000"/>
              </a:solidFill>
              <a:latin typeface="Arial"/>
            </a:endParaRPr>
          </a:p>
        </p:txBody>
      </p:sp>
      <p:sp>
        <p:nvSpPr>
          <p:cNvPr id="211"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Voter Demand: MB = MC Applied to Politics</a:t>
            </a:r>
            <a:endParaRPr lang="en-US" sz="3200" b="0" strike="noStrike" spc="-1">
              <a:solidFill>
                <a:srgbClr val="000000"/>
              </a:solidFill>
              <a:latin typeface="Arial"/>
            </a:endParaRPr>
          </a:p>
        </p:txBody>
      </p:sp>
      <p:sp>
        <p:nvSpPr>
          <p:cNvPr id="212"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The same net-benefit logic characterizes a voter's preferred level of a public service: choose the service level where marginal benefit equals marginal tax cost.</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Because most public services are normal goods, wealthier voters tend to have higher marginal benefit — but progressive tax pricing can offset or even reverse that pattern.</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The same logic extends to regulation: voters weigh the marginal benefit of stricter rules (cleaner air, safer roads) against the marginal cost imposed through higher production costs passed on in prices.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A voter's ideal regulatory stringency sets marginal benefit equal to her own (indirect) marginal cost — exactly the MB = MC rule from Handout 2's opening section.</a:t>
            </a:r>
            <a:endParaRPr lang="en-US" sz="1700" b="0" strike="noStrike" spc="-1">
              <a:solidFill>
                <a:srgbClr val="000000"/>
              </a:solidFill>
              <a:latin typeface="Arial"/>
            </a:endParaRPr>
          </a:p>
        </p:txBody>
      </p:sp>
      <p:sp>
        <p:nvSpPr>
          <p:cNvPr id="213"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29</a:t>
            </a:r>
            <a:endParaRPr lang="en-US" sz="11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29"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What Is Public Economics?</a:t>
            </a:r>
            <a:endParaRPr lang="en-US" sz="3200" b="0" strike="noStrike" spc="-1">
              <a:solidFill>
                <a:srgbClr val="000000"/>
              </a:solidFill>
              <a:latin typeface="Arial"/>
            </a:endParaRPr>
          </a:p>
        </p:txBody>
      </p:sp>
      <p:sp>
        <p:nvSpPr>
          <p:cNvPr id="30"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Public economics is the study of the government's impact on the “private economy” — the system of consumer demand, firms, and market prices studied in standard microeconomics.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That private-economy equilibrium already assumes a minimal but essential role for government: clear property rights, enforcement against theft, extortion, and fraud, and enforcement of contracts.</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Public economics analyzes how public policies — expenditures, taxes, and regulations — affect market outcomes, usually holding civil and criminal law fixed.</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The field spans political economy, public finance, regulation, law and economics, urban and environmental economics — this course centers on public finance and political economy.</a:t>
            </a:r>
            <a:endParaRPr lang="en-US" sz="1700" b="0" strike="noStrike" spc="-1">
              <a:solidFill>
                <a:srgbClr val="000000"/>
              </a:solidFill>
              <a:latin typeface="Arial"/>
            </a:endParaRPr>
          </a:p>
        </p:txBody>
      </p:sp>
      <p:sp>
        <p:nvSpPr>
          <p:cNvPr id="31"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3</a:t>
            </a:r>
            <a:endParaRPr lang="en-US" sz="1100" b="0" strike="noStrike" spc="-1">
              <a:solidFill>
                <a:srgbClr val="000000"/>
              </a:solidFill>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4"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2 · ALGEBRA &amp; CALCULUS</a:t>
            </a:r>
            <a:endParaRPr lang="en-US" sz="1400" b="0" strike="noStrike" spc="-1">
              <a:solidFill>
                <a:srgbClr val="000000"/>
              </a:solidFill>
              <a:latin typeface="Arial"/>
            </a:endParaRPr>
          </a:p>
        </p:txBody>
      </p:sp>
      <p:sp>
        <p:nvSpPr>
          <p:cNvPr id="215"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The Laffer Curve and Revenue-Maximizing Rates</a:t>
            </a:r>
            <a:endParaRPr lang="en-US" sz="3200" b="0" strike="noStrike" spc="-1">
              <a:solidFill>
                <a:srgbClr val="000000"/>
              </a:solidFill>
              <a:latin typeface="Arial"/>
            </a:endParaRPr>
          </a:p>
        </p:txBody>
      </p:sp>
      <p:sp>
        <p:nvSpPr>
          <p:cNvPr id="216" name="Shape 2"/>
          <p:cNvSpPr/>
          <p:nvPr/>
        </p:nvSpPr>
        <p:spPr>
          <a:xfrm>
            <a:off x="548640" y="1691640"/>
            <a:ext cx="11063880" cy="1234080"/>
          </a:xfrm>
          <a:prstGeom prst="rect">
            <a:avLst/>
          </a:prstGeom>
          <a:solidFill>
            <a:srgbClr val="F4F6FB"/>
          </a:solidFill>
          <a:ln w="19050">
            <a:solidFill>
              <a:srgbClr val="C9A227"/>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17" name="Text 3"/>
          <p:cNvSpPr/>
          <p:nvPr/>
        </p:nvSpPr>
        <p:spPr>
          <a:xfrm>
            <a:off x="822960" y="1691640"/>
            <a:ext cx="10515240" cy="1234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600" b="1" strike="noStrike" spc="-1">
                <a:solidFill>
                  <a:srgbClr val="1E2761"/>
                </a:solidFill>
                <a:latin typeface="Cambria"/>
                <a:ea typeface="Cambria"/>
              </a:rPr>
              <a:t>T(t) = t · Q(t)   is a quadratic (“Laffer curve”) function of the tax rate t</a:t>
            </a:r>
            <a:endParaRPr lang="en-US" sz="2600" b="0" strike="noStrike" spc="-1">
              <a:solidFill>
                <a:srgbClr val="000000"/>
              </a:solidFill>
              <a:latin typeface="Arial"/>
            </a:endParaRPr>
          </a:p>
        </p:txBody>
      </p:sp>
      <p:sp>
        <p:nvSpPr>
          <p:cNvPr id="218" name="Text 4"/>
          <p:cNvSpPr/>
          <p:nvPr/>
        </p:nvSpPr>
        <p:spPr>
          <a:xfrm>
            <a:off x="548640" y="3108960"/>
            <a:ext cx="11063880" cy="63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28600" indent="-228600" defTabSz="914400">
              <a:lnSpc>
                <a:spcPts val="2001"/>
              </a:lnSpc>
              <a:spcAft>
                <a:spcPts val="601"/>
              </a:spcAft>
              <a:buClr>
                <a:srgbClr val="5A6B94"/>
              </a:buClr>
              <a:buFont typeface="Symbol" charset="2"/>
              <a:buChar char=""/>
            </a:pPr>
            <a:r>
              <a:rPr lang="en-US" sz="1500" b="0" i="1" strike="noStrike" spc="-1">
                <a:solidFill>
                  <a:srgbClr val="5A6B94"/>
                </a:solidFill>
                <a:latin typeface="Calibri"/>
                <a:ea typeface="Calibri"/>
              </a:rPr>
              <a:t>With linear demand Qd = a − bP + cY and supply Qs = d + eP, solving for equilibrium price under a per-unit tax t yields P = (a + cY + et) / (b + e).</a:t>
            </a:r>
            <a:endParaRPr lang="en-US" sz="1500" b="0" strike="noStrike" spc="-1">
              <a:solidFill>
                <a:srgbClr val="000000"/>
              </a:solidFill>
              <a:latin typeface="Arial"/>
            </a:endParaRPr>
          </a:p>
        </p:txBody>
      </p:sp>
      <p:sp>
        <p:nvSpPr>
          <p:cNvPr id="219" name="Text 5"/>
          <p:cNvSpPr/>
          <p:nvPr/>
        </p:nvSpPr>
        <p:spPr>
          <a:xfrm>
            <a:off x="548640" y="3977640"/>
            <a:ext cx="11063880" cy="2331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299"/>
              </a:lnSpc>
              <a:spcAft>
                <a:spcPts val="1199"/>
              </a:spcAft>
              <a:buClr>
                <a:srgbClr val="26314F"/>
              </a:buClr>
              <a:buFont typeface="Symbol" charset="2"/>
              <a:buChar char=""/>
            </a:pPr>
            <a:r>
              <a:rPr lang="en-US" sz="1700" b="0" strike="noStrike" spc="-1">
                <a:solidFill>
                  <a:srgbClr val="26314F"/>
                </a:solidFill>
                <a:latin typeface="Calibri"/>
                <a:ea typeface="Calibri"/>
              </a:rPr>
              <a:t>Tax revenue T = t × Q(t) rises with t at first, then falls — named for a napkin sketch attributed to Arthur Laffer, though the underlying idea long predates him.</a:t>
            </a:r>
            <a:endParaRPr lang="en-US" sz="1700" b="0" strike="noStrike" spc="-1">
              <a:solidFill>
                <a:srgbClr val="000000"/>
              </a:solidFill>
              <a:latin typeface="Arial"/>
            </a:endParaRPr>
          </a:p>
          <a:p>
            <a:pPr marL="254160" indent="-254160" defTabSz="914400">
              <a:lnSpc>
                <a:spcPts val="2299"/>
              </a:lnSpc>
              <a:spcAft>
                <a:spcPts val="1199"/>
              </a:spcAft>
              <a:buClr>
                <a:srgbClr val="26314F"/>
              </a:buClr>
              <a:buFont typeface="Symbol" charset="2"/>
              <a:buChar char=""/>
            </a:pPr>
            <a:r>
              <a:rPr lang="en-US" sz="1700" b="0" strike="noStrike" spc="-1">
                <a:solidFill>
                  <a:srgbClr val="26314F"/>
                </a:solidFill>
                <a:latin typeface="Calibri"/>
                <a:ea typeface="Calibri"/>
              </a:rPr>
              <a:t>Setting dT/dt = 0 solves for the revenue-maximizing rate t*; rates above t* raise less revenue than t* itself.</a:t>
            </a:r>
            <a:endParaRPr lang="en-US" sz="1700" b="0" strike="noStrike" spc="-1">
              <a:solidFill>
                <a:srgbClr val="000000"/>
              </a:solidFill>
              <a:latin typeface="Arial"/>
            </a:endParaRPr>
          </a:p>
          <a:p>
            <a:pPr marL="254160" indent="-254160" defTabSz="914400">
              <a:lnSpc>
                <a:spcPts val="2299"/>
              </a:lnSpc>
              <a:spcAft>
                <a:spcPts val="1199"/>
              </a:spcAft>
              <a:buClr>
                <a:srgbClr val="26314F"/>
              </a:buClr>
              <a:buFont typeface="Symbol" charset="2"/>
              <a:buChar char=""/>
            </a:pPr>
            <a:r>
              <a:rPr lang="en-US" sz="1700" b="0" strike="noStrike" spc="-1">
                <a:solidFill>
                  <a:srgbClr val="26314F"/>
                </a:solidFill>
                <a:latin typeface="Calibri"/>
                <a:ea typeface="Calibri"/>
              </a:rPr>
              <a:t>There is genuine empirical debate about whether real-world tax rates sit above or below t* — most estimates put national rates below t*, though taxes on highly mobile bases (like capital) may be closer to it.</a:t>
            </a:r>
            <a:endParaRPr lang="en-US" sz="1700" b="0" strike="noStrike" spc="-1">
              <a:solidFill>
                <a:srgbClr val="000000"/>
              </a:solidFill>
              <a:latin typeface="Arial"/>
            </a:endParaRPr>
          </a:p>
        </p:txBody>
      </p:sp>
      <p:sp>
        <p:nvSpPr>
          <p:cNvPr id="220"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30</a:t>
            </a:r>
            <a:endParaRPr lang="en-US" sz="1100" b="0" strike="noStrike" spc="-1">
              <a:solidFill>
                <a:srgbClr val="000000"/>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1"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WRAP-UP</a:t>
            </a:r>
            <a:endParaRPr lang="en-US" sz="1400" b="0" strike="noStrike" spc="-1">
              <a:solidFill>
                <a:srgbClr val="000000"/>
              </a:solidFill>
              <a:latin typeface="Arial"/>
            </a:endParaRPr>
          </a:p>
        </p:txBody>
      </p:sp>
      <p:sp>
        <p:nvSpPr>
          <p:cNvPr id="222"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dirty="0">
                <a:solidFill>
                  <a:srgbClr val="1E2761"/>
                </a:solidFill>
                <a:latin typeface="Cambria"/>
                <a:ea typeface="Cambria"/>
              </a:rPr>
              <a:t>The Course Ahead</a:t>
            </a:r>
            <a:endParaRPr lang="en-US" sz="3200" b="0" strike="noStrike" spc="-1" dirty="0">
              <a:solidFill>
                <a:srgbClr val="000000"/>
              </a:solidFill>
              <a:latin typeface="Arial"/>
            </a:endParaRPr>
          </a:p>
        </p:txBody>
      </p:sp>
      <p:sp>
        <p:nvSpPr>
          <p:cNvPr id="223" name="Text 2"/>
          <p:cNvSpPr/>
          <p:nvPr/>
        </p:nvSpPr>
        <p:spPr>
          <a:xfrm>
            <a:off x="548640" y="1526760"/>
            <a:ext cx="11063880" cy="487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Handout 1 set the frame: public economics studies both the effects of policy (Part I) and the political causes of policy (Parts II–III), with a positive rather than normative center of gravity.</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Handout 2 built the geometric toolkit: net-benefit maximization → demand and supply → social net benefits → externalities → tax incidence and deadweight loss → normative tax theory → voter demand → the Laffer curve.</a:t>
            </a:r>
          </a:p>
          <a:p>
            <a:pPr marL="254160" indent="-254160" defTabSz="914400">
              <a:lnSpc>
                <a:spcPts val="2401"/>
              </a:lnSpc>
              <a:spcAft>
                <a:spcPts val="1400"/>
              </a:spcAft>
              <a:buClr>
                <a:srgbClr val="26314F"/>
              </a:buClr>
              <a:buFont typeface="Symbol" charset="2"/>
              <a:buChar char=""/>
            </a:pPr>
            <a:r>
              <a:rPr lang="en-US" sz="1700" spc="-1" dirty="0">
                <a:solidFill>
                  <a:srgbClr val="26314F"/>
                </a:solidFill>
                <a:latin typeface="Calibri"/>
                <a:ea typeface="Calibri"/>
              </a:rPr>
              <a:t>In the next few lectures, we’ll be developing the mathematical (calculus) generalizations of those geometric tools.</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We’ll also be analyzing why particular policies are adopted as effects of electoral politics or interest grou</a:t>
            </a:r>
            <a:r>
              <a:rPr lang="en-US" sz="1700" spc="-1" dirty="0">
                <a:solidFill>
                  <a:srgbClr val="26314F"/>
                </a:solidFill>
                <a:latin typeface="Calibri"/>
                <a:ea typeface="Calibri"/>
              </a:rPr>
              <a:t>p politics or some combination of the two</a:t>
            </a:r>
            <a:r>
              <a:rPr lang="en-US" sz="1700" b="0" strike="noStrike" spc="-1" dirty="0">
                <a:solidFill>
                  <a:srgbClr val="26314F"/>
                </a:solidFill>
                <a:latin typeface="Calibri"/>
                <a:ea typeface="Calibri"/>
              </a:rPr>
              <a:t>.</a:t>
            </a:r>
          </a:p>
          <a:p>
            <a:pPr marL="254160" indent="-254160" defTabSz="914400">
              <a:lnSpc>
                <a:spcPts val="2401"/>
              </a:lnSpc>
              <a:spcAft>
                <a:spcPts val="1400"/>
              </a:spcAft>
              <a:buClr>
                <a:srgbClr val="26314F"/>
              </a:buClr>
              <a:buFont typeface="Symbol" charset="2"/>
              <a:buChar char=""/>
            </a:pPr>
            <a:r>
              <a:rPr lang="en-US" sz="1700" spc="-1" dirty="0">
                <a:solidFill>
                  <a:srgbClr val="26314F"/>
                </a:solidFill>
                <a:latin typeface="Calibri"/>
                <a:ea typeface="Calibri"/>
              </a:rPr>
              <a:t>Although normative ideas help to motivate public economics (e.g. the exploration of ways to evaluate and improve government policies) most of the analysis is positive in nature. It models how markets respond to government policies and why democratic governments adopt some policies rather than others.</a:t>
            </a: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Although the course is largely </a:t>
            </a:r>
            <a:r>
              <a:rPr lang="en-US" sz="1700" spc="-1" dirty="0">
                <a:solidFill>
                  <a:srgbClr val="26314F"/>
                </a:solidFill>
                <a:latin typeface="Calibri"/>
                <a:ea typeface="Calibri"/>
              </a:rPr>
              <a:t>based on extensions of microeconomics, the </a:t>
            </a:r>
            <a:r>
              <a:rPr lang="en-US" sz="1700" spc="-1" dirty="0" err="1">
                <a:solidFill>
                  <a:srgbClr val="26314F"/>
                </a:solidFill>
                <a:latin typeface="Calibri"/>
                <a:ea typeface="Calibri"/>
              </a:rPr>
              <a:t>refererences</a:t>
            </a:r>
            <a:r>
              <a:rPr lang="en-US" sz="1700" spc="-1" dirty="0">
                <a:solidFill>
                  <a:srgbClr val="26314F"/>
                </a:solidFill>
                <a:latin typeface="Calibri"/>
                <a:ea typeface="Calibri"/>
              </a:rPr>
              <a:t> include empirical pieces and our interest in theoretical innovations is at often based on historical settings (as implied by some types of data).</a:t>
            </a:r>
            <a:endParaRPr lang="en-US" sz="1700" b="0" strike="noStrike" spc="-1" dirty="0">
              <a:solidFill>
                <a:srgbClr val="000000"/>
              </a:solidFill>
              <a:latin typeface="Arial"/>
            </a:endParaRPr>
          </a:p>
        </p:txBody>
      </p:sp>
      <p:sp>
        <p:nvSpPr>
          <p:cNvPr id="224"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31</a:t>
            </a:r>
            <a:endParaRPr lang="en-US" sz="1100" b="0" strike="noStrike"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33"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dirty="0">
                <a:solidFill>
                  <a:srgbClr val="1E2761"/>
                </a:solidFill>
                <a:latin typeface="Cambria"/>
                <a:ea typeface="Cambria"/>
              </a:rPr>
              <a:t>The Two-Part Analytical Task</a:t>
            </a:r>
            <a:r>
              <a:rPr lang="en-US" sz="3200" b="1" spc="-1" dirty="0">
                <a:solidFill>
                  <a:srgbClr val="1E2761"/>
                </a:solidFill>
                <a:latin typeface="Cambria"/>
                <a:ea typeface="Cambria"/>
              </a:rPr>
              <a:t>: Economics and Politics</a:t>
            </a:r>
            <a:endParaRPr lang="en-US" sz="3200" b="0" strike="noStrike" spc="-1" dirty="0">
              <a:solidFill>
                <a:srgbClr val="000000"/>
              </a:solidFill>
              <a:latin typeface="Arial"/>
            </a:endParaRPr>
          </a:p>
        </p:txBody>
      </p:sp>
      <p:sp>
        <p:nvSpPr>
          <p:cNvPr id="34" name="Text 2"/>
          <p:cNvSpPr/>
          <p:nvPr/>
        </p:nvSpPr>
        <p:spPr>
          <a:xfrm>
            <a:off x="548640" y="1419367"/>
            <a:ext cx="11063880" cy="498143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Part 1 — Effects: How does a specific policy affect a market (or group of markets), holding other policies constant? Even one policy at a time is analytically demanding.</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Any policy that affects prices — sales taxes, excise taxes, subsidies — tends to affect both consumers and firms, and ripples into input markets.</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Part 2 — Choice: Why are the policies observed (which are not necessarily ideal) adopted? </a:t>
            </a: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Policy choice ultimately determines real-world effects, so we must also model politics to understand the economics of societies in which government decisions play a large role.</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We’ll model both cases in which competition for office drives policies and cases in which “back room deals” (rent-seeking) generates the policies observed.  In reality, even in well functioning democracies, the policies are often produced through various combinations of these types of considerations.</a:t>
            </a:r>
          </a:p>
          <a:p>
            <a:pPr marL="254160" indent="-254160" defTabSz="914400">
              <a:lnSpc>
                <a:spcPts val="2401"/>
              </a:lnSpc>
              <a:spcAft>
                <a:spcPts val="1400"/>
              </a:spcAft>
              <a:buClr>
                <a:srgbClr val="26314F"/>
              </a:buClr>
              <a:buFont typeface="Symbol" charset="2"/>
              <a:buChar char=""/>
            </a:pPr>
            <a:r>
              <a:rPr lang="en-US" sz="1700" spc="-1" dirty="0">
                <a:solidFill>
                  <a:srgbClr val="26314F"/>
                </a:solidFill>
                <a:latin typeface="Calibri"/>
                <a:ea typeface="Calibri"/>
              </a:rPr>
              <a:t>We’ll generally assume that what we observe in the way of policies are intentional features of the policies chosen (although mistakes can be made, they should not be considered the main explanation for less than ideal policies.</a:t>
            </a:r>
            <a:endParaRPr lang="en-US" sz="1700" b="0" strike="noStrike" spc="-1" dirty="0">
              <a:solidFill>
                <a:srgbClr val="000000"/>
              </a:solidFill>
              <a:latin typeface="Arial"/>
            </a:endParaRPr>
          </a:p>
        </p:txBody>
      </p:sp>
      <p:sp>
        <p:nvSpPr>
          <p:cNvPr id="35"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4</a:t>
            </a:r>
            <a:endParaRPr lang="en-US" sz="11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37"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dirty="0">
                <a:solidFill>
                  <a:srgbClr val="1E2761"/>
                </a:solidFill>
                <a:latin typeface="Cambria"/>
                <a:ea typeface="Cambria"/>
              </a:rPr>
              <a:t>Course Architecture: Three Parts</a:t>
            </a:r>
            <a:endParaRPr lang="en-US" sz="3200" b="0" strike="noStrike" spc="-1" dirty="0">
              <a:solidFill>
                <a:srgbClr val="000000"/>
              </a:solidFill>
              <a:latin typeface="Arial"/>
            </a:endParaRPr>
          </a:p>
        </p:txBody>
      </p:sp>
      <p:sp>
        <p:nvSpPr>
          <p:cNvPr id="38" name="Text 2"/>
          <p:cNvSpPr/>
          <p:nvPr/>
        </p:nvSpPr>
        <p:spPr>
          <a:xfrm>
            <a:off x="548640" y="1691640"/>
            <a:ext cx="6491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Part I — Basic Public Economics: microeconomic tools applied to individual policies, other things being equal.</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Part II — The Political Economy of Public Policies: how voters, elections, and government decisions generate the policies analyzed in Part I.</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Part III — Constitutional Political Economy: how constitutional rules and reforms shape the institutions within which Parts I and II play out.</a:t>
            </a:r>
            <a:endParaRPr lang="en-US" sz="1700" b="0" strike="noStrike" spc="-1" dirty="0">
              <a:solidFill>
                <a:srgbClr val="000000"/>
              </a:solidFill>
              <a:latin typeface="Arial"/>
            </a:endParaRPr>
          </a:p>
        </p:txBody>
      </p:sp>
      <p:sp>
        <p:nvSpPr>
          <p:cNvPr id="39" name="Shape 3"/>
          <p:cNvSpPr/>
          <p:nvPr/>
        </p:nvSpPr>
        <p:spPr>
          <a:xfrm>
            <a:off x="7315200" y="1691640"/>
            <a:ext cx="4297320" cy="4800240"/>
          </a:xfrm>
          <a:prstGeom prst="rect">
            <a:avLst/>
          </a:prstGeom>
          <a:solidFill>
            <a:srgbClr val="F4F6FB"/>
          </a:solidFill>
          <a:ln w="12700">
            <a:solidFill>
              <a:srgbClr val="DCE2F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40" name="Shape 4"/>
          <p:cNvSpPr/>
          <p:nvPr/>
        </p:nvSpPr>
        <p:spPr>
          <a:xfrm>
            <a:off x="7589520" y="1920240"/>
            <a:ext cx="502560" cy="502560"/>
          </a:xfrm>
          <a:prstGeom prst="ellipse">
            <a:avLst/>
          </a:prstGeom>
          <a:solidFill>
            <a:srgbClr val="C9A227"/>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41" name="Text 5"/>
          <p:cNvSpPr/>
          <p:nvPr/>
        </p:nvSpPr>
        <p:spPr>
          <a:xfrm>
            <a:off x="7589520" y="192024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strike="noStrike" spc="-1">
                <a:solidFill>
                  <a:srgbClr val="1E2761"/>
                </a:solidFill>
                <a:latin typeface="Cambria"/>
                <a:ea typeface="Cambria"/>
              </a:rPr>
              <a:t>I</a:t>
            </a:r>
            <a:endParaRPr lang="en-US" sz="1800" b="0" strike="noStrike" spc="-1">
              <a:solidFill>
                <a:srgbClr val="000000"/>
              </a:solidFill>
              <a:latin typeface="Arial"/>
            </a:endParaRPr>
          </a:p>
        </p:txBody>
      </p:sp>
      <p:sp>
        <p:nvSpPr>
          <p:cNvPr id="42" name="Text 6"/>
          <p:cNvSpPr/>
          <p:nvPr/>
        </p:nvSpPr>
        <p:spPr>
          <a:xfrm>
            <a:off x="8275320" y="1874520"/>
            <a:ext cx="306288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ts val="1599"/>
              </a:lnSpc>
              <a:tabLst>
                <a:tab pos="0" algn="l"/>
              </a:tabLst>
            </a:pPr>
            <a:r>
              <a:rPr lang="en-US" sz="1300" b="0" strike="noStrike" spc="-1">
                <a:solidFill>
                  <a:srgbClr val="26314F"/>
                </a:solidFill>
                <a:latin typeface="Calibri"/>
                <a:ea typeface="Calibri"/>
              </a:rPr>
              <a:t>Policy → Economic Consequences</a:t>
            </a:r>
            <a:endParaRPr lang="en-US" sz="1300" b="0" strike="noStrike" spc="-1">
              <a:solidFill>
                <a:srgbClr val="000000"/>
              </a:solidFill>
              <a:latin typeface="Arial"/>
            </a:endParaRPr>
          </a:p>
        </p:txBody>
      </p:sp>
      <p:sp>
        <p:nvSpPr>
          <p:cNvPr id="43" name="Shape 7"/>
          <p:cNvSpPr/>
          <p:nvPr/>
        </p:nvSpPr>
        <p:spPr>
          <a:xfrm>
            <a:off x="7589520" y="3368160"/>
            <a:ext cx="502560" cy="502560"/>
          </a:xfrm>
          <a:prstGeom prst="ellipse">
            <a:avLst/>
          </a:prstGeom>
          <a:solidFill>
            <a:srgbClr val="C9A227"/>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44" name="Text 8"/>
          <p:cNvSpPr/>
          <p:nvPr/>
        </p:nvSpPr>
        <p:spPr>
          <a:xfrm>
            <a:off x="7589520" y="336816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strike="noStrike" spc="-1">
                <a:solidFill>
                  <a:srgbClr val="1E2761"/>
                </a:solidFill>
                <a:latin typeface="Cambria"/>
                <a:ea typeface="Cambria"/>
              </a:rPr>
              <a:t>II</a:t>
            </a:r>
            <a:endParaRPr lang="en-US" sz="1800" b="0" strike="noStrike" spc="-1">
              <a:solidFill>
                <a:srgbClr val="000000"/>
              </a:solidFill>
              <a:latin typeface="Arial"/>
            </a:endParaRPr>
          </a:p>
        </p:txBody>
      </p:sp>
      <p:sp>
        <p:nvSpPr>
          <p:cNvPr id="45" name="Text 9"/>
          <p:cNvSpPr/>
          <p:nvPr/>
        </p:nvSpPr>
        <p:spPr>
          <a:xfrm>
            <a:off x="8275320" y="3322440"/>
            <a:ext cx="306288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ts val="1599"/>
              </a:lnSpc>
              <a:tabLst>
                <a:tab pos="0" algn="l"/>
              </a:tabLst>
            </a:pPr>
            <a:r>
              <a:rPr lang="en-US" sz="1300" b="0" strike="noStrike" spc="-1">
                <a:solidFill>
                  <a:srgbClr val="26314F"/>
                </a:solidFill>
                <a:latin typeface="Calibri"/>
                <a:ea typeface="Calibri"/>
              </a:rPr>
              <a:t>Voters → Elections → Policy</a:t>
            </a:r>
            <a:endParaRPr lang="en-US" sz="1300" b="0" strike="noStrike" spc="-1">
              <a:solidFill>
                <a:srgbClr val="000000"/>
              </a:solidFill>
              <a:latin typeface="Arial"/>
            </a:endParaRPr>
          </a:p>
        </p:txBody>
      </p:sp>
      <p:sp>
        <p:nvSpPr>
          <p:cNvPr id="46" name="Shape 10"/>
          <p:cNvSpPr/>
          <p:nvPr/>
        </p:nvSpPr>
        <p:spPr>
          <a:xfrm>
            <a:off x="7589520" y="4815720"/>
            <a:ext cx="502560" cy="502560"/>
          </a:xfrm>
          <a:prstGeom prst="ellipse">
            <a:avLst/>
          </a:prstGeom>
          <a:solidFill>
            <a:srgbClr val="C9A227"/>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47" name="Text 11"/>
          <p:cNvSpPr/>
          <p:nvPr/>
        </p:nvSpPr>
        <p:spPr>
          <a:xfrm>
            <a:off x="7589520" y="481572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strike="noStrike" spc="-1">
                <a:solidFill>
                  <a:srgbClr val="1E2761"/>
                </a:solidFill>
                <a:latin typeface="Cambria"/>
                <a:ea typeface="Cambria"/>
              </a:rPr>
              <a:t>III</a:t>
            </a:r>
            <a:endParaRPr lang="en-US" sz="1800" b="0" strike="noStrike" spc="-1">
              <a:solidFill>
                <a:srgbClr val="000000"/>
              </a:solidFill>
              <a:latin typeface="Arial"/>
            </a:endParaRPr>
          </a:p>
        </p:txBody>
      </p:sp>
      <p:sp>
        <p:nvSpPr>
          <p:cNvPr id="48" name="Text 12"/>
          <p:cNvSpPr/>
          <p:nvPr/>
        </p:nvSpPr>
        <p:spPr>
          <a:xfrm>
            <a:off x="8275320" y="4770000"/>
            <a:ext cx="306288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ts val="1599"/>
              </a:lnSpc>
              <a:tabLst>
                <a:tab pos="0" algn="l"/>
              </a:tabLst>
            </a:pPr>
            <a:r>
              <a:rPr lang="en-US" sz="1300" b="0" strike="noStrike" spc="-1">
                <a:solidFill>
                  <a:srgbClr val="26314F"/>
                </a:solidFill>
                <a:latin typeface="Calibri"/>
                <a:ea typeface="Calibri"/>
              </a:rPr>
              <a:t>Constitutional Reforms → (I + II)</a:t>
            </a:r>
            <a:endParaRPr lang="en-US" sz="1300" b="0" strike="noStrike" spc="-1">
              <a:solidFill>
                <a:srgbClr val="000000"/>
              </a:solidFill>
              <a:latin typeface="Arial"/>
            </a:endParaRPr>
          </a:p>
        </p:txBody>
      </p:sp>
      <p:sp>
        <p:nvSpPr>
          <p:cNvPr id="49" name="Text 1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5</a:t>
            </a:r>
            <a:endParaRPr lang="en-US" sz="11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51"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Why Study Public Economics? From Watchman State to Mixed Economy</a:t>
            </a:r>
            <a:endParaRPr lang="en-US" sz="3200" b="0" strike="noStrike" spc="-1">
              <a:solidFill>
                <a:srgbClr val="000000"/>
              </a:solidFill>
              <a:latin typeface="Arial"/>
            </a:endParaRPr>
          </a:p>
        </p:txBody>
      </p:sp>
      <p:sp>
        <p:nvSpPr>
          <p:cNvPr id="52"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Circa 1900, Western governments were largely “watchman states” — enforcing law, defense, and little else — typically under a tenth of GNP.</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Today government expenditure exceeds half of GDP in several Western economies: more than half of observed trade is directly or indirectly shaped by policy.</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Public policy now touches the basics of life — the air we breathe, the water we drink, the housing we live in, retirement, marriage law, and healthcare.</a:t>
            </a:r>
            <a:endParaRPr lang="en-US" sz="1700" b="0" strike="noStrike" spc="-1">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a:solidFill>
                  <a:srgbClr val="26314F"/>
                </a:solidFill>
                <a:latin typeface="Calibri"/>
                <a:ea typeface="Calibri"/>
              </a:rPr>
              <a:t>Even your own presence in this room reflects public economics: roughly 15% of WVU’s operating budget comes from West Virginia taxpayers.</a:t>
            </a:r>
            <a:endParaRPr lang="en-US" sz="1700" b="0" strike="noStrike" spc="-1">
              <a:solidFill>
                <a:srgbClr val="000000"/>
              </a:solidFill>
              <a:latin typeface="Arial"/>
            </a:endParaRPr>
          </a:p>
        </p:txBody>
      </p:sp>
      <p:sp>
        <p:nvSpPr>
          <p:cNvPr id="53"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6</a:t>
            </a:r>
            <a:endParaRPr lang="en-US" sz="1100" b="0" strike="noStrike"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55"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The Great Transformation (19th–Early 20th Century)</a:t>
            </a:r>
            <a:endParaRPr lang="en-US" sz="3200" b="0" strike="noStrike" spc="-1">
              <a:solidFill>
                <a:srgbClr val="000000"/>
              </a:solidFill>
              <a:latin typeface="Arial"/>
            </a:endParaRPr>
          </a:p>
        </p:txBody>
      </p:sp>
      <p:sp>
        <p:nvSpPr>
          <p:cNvPr id="56" name="Text 2"/>
          <p:cNvSpPr/>
          <p:nvPr/>
        </p:nvSpPr>
        <p:spPr>
          <a:xfrm>
            <a:off x="548640" y="1691640"/>
            <a:ext cx="11063880" cy="42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Farming ceased to be the dominant occupation; workers migrated to cities and shifted from in-kind pay to cash wages.</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Authoritarian governments were transformed into constitutional democracies; by 1925, essentially all adult men and women could vote in the West.</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Urbanization weakened informal family, church, and village safety nets, while business cycles hit wage-earners harder — generating political demand for tax-financed social insurance.</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Industrial pollution created similar electoral pressure for smoke-stack and waste-control regulation, layered onto older civil-law remedies (e.g., nuisance suits).</a:t>
            </a:r>
          </a:p>
          <a:p>
            <a:pPr marL="254160" indent="-254160" defTabSz="914400">
              <a:lnSpc>
                <a:spcPts val="2401"/>
              </a:lnSpc>
              <a:spcAft>
                <a:spcPts val="1400"/>
              </a:spcAft>
              <a:buClr>
                <a:srgbClr val="26314F"/>
              </a:buClr>
              <a:buFont typeface="Symbol" charset="2"/>
              <a:buChar char=""/>
            </a:pPr>
            <a:r>
              <a:rPr lang="en-US" sz="1700" spc="-1" dirty="0">
                <a:solidFill>
                  <a:srgbClr val="26314F"/>
                </a:solidFill>
                <a:latin typeface="Calibri"/>
                <a:ea typeface="Calibri"/>
              </a:rPr>
              <a:t>It is during this time that western democracy generally emerged in Europe and elsewhere (although the American version had emerged a century or so earlier).</a:t>
            </a:r>
            <a:endParaRPr lang="en-US" sz="1700" b="0" strike="noStrike" spc="-1" dirty="0">
              <a:solidFill>
                <a:srgbClr val="000000"/>
              </a:solidFill>
              <a:latin typeface="Arial"/>
            </a:endParaRPr>
          </a:p>
        </p:txBody>
      </p:sp>
      <p:sp>
        <p:nvSpPr>
          <p:cNvPr id="57" name="Text 3"/>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7</a:t>
            </a:r>
            <a:endParaRPr lang="en-US" sz="1100" b="0" strike="noStrike" spc="-1">
              <a:solidFill>
                <a:srgbClr val="000000"/>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59"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Measuring the Growth of Government</a:t>
            </a:r>
            <a:endParaRPr lang="en-US" sz="3200" b="0" strike="noStrike" spc="-1">
              <a:solidFill>
                <a:srgbClr val="000000"/>
              </a:solidFill>
              <a:latin typeface="Arial"/>
            </a:endParaRPr>
          </a:p>
        </p:txBody>
      </p:sp>
      <p:sp>
        <p:nvSpPr>
          <p:cNvPr id="60" name="Text 2"/>
          <p:cNvSpPr/>
          <p:nvPr/>
        </p:nvSpPr>
        <p:spPr>
          <a:xfrm>
            <a:off x="548640" y="1378424"/>
            <a:ext cx="11063880" cy="451909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At the time that </a:t>
            </a:r>
            <a:r>
              <a:rPr lang="en-US" sz="1700" b="0" strike="noStrike" spc="-1" dirty="0" err="1">
                <a:solidFill>
                  <a:srgbClr val="26314F"/>
                </a:solidFill>
                <a:latin typeface="Calibri"/>
                <a:ea typeface="Calibri"/>
              </a:rPr>
              <a:t>noclassical</a:t>
            </a:r>
            <a:r>
              <a:rPr lang="en-US" sz="1700" b="0" strike="noStrike" spc="-1" dirty="0">
                <a:solidFill>
                  <a:srgbClr val="26314F"/>
                </a:solidFill>
                <a:latin typeface="Calibri"/>
                <a:ea typeface="Calibri"/>
              </a:rPr>
              <a:t> economics emerged, it made sense to ignore most of the effects of government. Thus, as a first approximation markets were often modeled (as in most courses on microeconomics) as if there were no governmenta</a:t>
            </a:r>
            <a:r>
              <a:rPr lang="en-US" sz="1700" spc="-1" dirty="0">
                <a:solidFill>
                  <a:srgbClr val="26314F"/>
                </a:solidFill>
                <a:latin typeface="Calibri"/>
                <a:ea typeface="Calibri"/>
              </a:rPr>
              <a:t>l</a:t>
            </a:r>
            <a:r>
              <a:rPr lang="en-US" sz="1700" b="0" strike="noStrike" spc="-1" dirty="0">
                <a:solidFill>
                  <a:srgbClr val="26314F"/>
                </a:solidFill>
                <a:latin typeface="Calibri"/>
                <a:ea typeface="Calibri"/>
              </a:rPr>
              <a:t> policies that affecte</a:t>
            </a:r>
            <a:r>
              <a:rPr lang="en-US" sz="1700" spc="-1" dirty="0">
                <a:solidFill>
                  <a:srgbClr val="26314F"/>
                </a:solidFill>
                <a:latin typeface="Calibri"/>
                <a:ea typeface="Calibri"/>
              </a:rPr>
              <a:t>d the choices of firms and consumers.</a:t>
            </a:r>
            <a:endParaRPr lang="en-US" sz="1700" b="0" strike="noStrike" spc="-1" dirty="0">
              <a:solidFill>
                <a:srgbClr val="26314F"/>
              </a:solidFill>
              <a:latin typeface="Calibri"/>
              <a:ea typeface="Calibri"/>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Sweden and the U.S. each spent under 10% of GNP around 1900, rising to roughly 20% by 1970 — with the U.S. share tilted more toward defense.</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From 1960–1996, central government expenditure grew faster than government consumption — the gap is mostly social insurance and redistribution; Swedish central spending topped 50% of GNP by 1993.</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In the U.S., Social Security, Medicare, and Medicaid expanded sharply as a share of federal outlays across 1990–2010, while defense's relative share fell; health spending grew faster than any other major category.</a:t>
            </a:r>
            <a:endParaRPr lang="en-US" sz="1700" b="0" strike="noStrike" spc="-1" dirty="0">
              <a:solidFill>
                <a:srgbClr val="000000"/>
              </a:solidFill>
              <a:latin typeface="Arial"/>
            </a:endParaRPr>
          </a:p>
          <a:p>
            <a:pPr marL="254160" indent="-254160" defTabSz="914400">
              <a:lnSpc>
                <a:spcPts val="2401"/>
              </a:lnSpc>
              <a:spcAft>
                <a:spcPts val="1400"/>
              </a:spcAft>
              <a:buClr>
                <a:srgbClr val="26314F"/>
              </a:buClr>
              <a:buFont typeface="Symbol" charset="2"/>
              <a:buChar char=""/>
            </a:pPr>
            <a:r>
              <a:rPr lang="en-US" sz="1700" b="0" strike="noStrike" spc="-1" dirty="0">
                <a:solidFill>
                  <a:srgbClr val="26314F"/>
                </a:solidFill>
                <a:latin typeface="Calibri"/>
                <a:ea typeface="Calibri"/>
              </a:rPr>
              <a:t>Across OECD countries, life expectancy rose substantially between 1960 and 1995 in every country studied — including those with the smallest government sectors.</a:t>
            </a:r>
            <a:endParaRPr lang="en-US" sz="1700" b="0" strike="noStrike" spc="-1" dirty="0">
              <a:solidFill>
                <a:srgbClr val="000000"/>
              </a:solidFill>
              <a:latin typeface="Arial"/>
            </a:endParaRPr>
          </a:p>
        </p:txBody>
      </p:sp>
      <p:sp>
        <p:nvSpPr>
          <p:cNvPr id="61" name="Shape 3"/>
          <p:cNvSpPr/>
          <p:nvPr/>
        </p:nvSpPr>
        <p:spPr>
          <a:xfrm>
            <a:off x="548640" y="5989320"/>
            <a:ext cx="11063880" cy="502560"/>
          </a:xfrm>
          <a:prstGeom prst="rect">
            <a:avLst/>
          </a:prstGeom>
          <a:solidFill>
            <a:srgbClr val="F4F6F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62" name="Text 4"/>
          <p:cNvSpPr/>
          <p:nvPr/>
        </p:nvSpPr>
        <p:spPr>
          <a:xfrm>
            <a:off x="731520" y="5989320"/>
            <a:ext cx="10698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300" b="0" i="1" strike="noStrike" spc="-1">
                <a:solidFill>
                  <a:srgbClr val="5A6B94"/>
                </a:solidFill>
                <a:latin typeface="Calibri"/>
                <a:ea typeface="Calibri"/>
              </a:rPr>
              <a:t>Source data: Tanzi &amp; Schuknecht (2000); World Development Indicators (World Bank, 1999); U.S. Statistical Abstract (2012).</a:t>
            </a:r>
            <a:endParaRPr lang="en-US" sz="1300" b="0" strike="noStrike" spc="-1">
              <a:solidFill>
                <a:srgbClr val="000000"/>
              </a:solidFill>
              <a:latin typeface="Arial"/>
            </a:endParaRPr>
          </a:p>
        </p:txBody>
      </p:sp>
      <p:sp>
        <p:nvSpPr>
          <p:cNvPr id="63" name="Text 5"/>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8</a:t>
            </a:r>
            <a:endParaRPr lang="en-US" sz="1100" b="0" strike="noStrike" spc="-1">
              <a:solidFill>
                <a:srgbClr val="000000"/>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 name="Text 0"/>
          <p:cNvSpPr/>
          <p:nvPr/>
        </p:nvSpPr>
        <p:spPr>
          <a:xfrm>
            <a:off x="548640" y="384120"/>
            <a:ext cx="731484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HANDOUT 1 · PART I</a:t>
            </a:r>
            <a:endParaRPr lang="en-US" sz="1400" b="0" strike="noStrike" spc="-1">
              <a:solidFill>
                <a:srgbClr val="000000"/>
              </a:solidFill>
              <a:latin typeface="Arial"/>
            </a:endParaRPr>
          </a:p>
        </p:txBody>
      </p:sp>
      <p:sp>
        <p:nvSpPr>
          <p:cNvPr id="65" name="Text 1"/>
          <p:cNvSpPr/>
          <p:nvPr/>
        </p:nvSpPr>
        <p:spPr>
          <a:xfrm>
            <a:off x="548640" y="658440"/>
            <a:ext cx="1106388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US" sz="3200" b="1" strike="noStrike" spc="-1">
                <a:solidFill>
                  <a:srgbClr val="1E2761"/>
                </a:solidFill>
                <a:latin typeface="Cambria"/>
                <a:ea typeface="Cambria"/>
              </a:rPr>
              <a:t>Positive vs. Normative: A Critical Distinction</a:t>
            </a:r>
            <a:endParaRPr lang="en-US" sz="3200" b="0" strike="noStrike" spc="-1">
              <a:solidFill>
                <a:srgbClr val="000000"/>
              </a:solidFill>
              <a:latin typeface="Arial"/>
            </a:endParaRPr>
          </a:p>
        </p:txBody>
      </p:sp>
      <p:sp>
        <p:nvSpPr>
          <p:cNvPr id="66" name="Shape 2"/>
          <p:cNvSpPr/>
          <p:nvPr/>
        </p:nvSpPr>
        <p:spPr>
          <a:xfrm>
            <a:off x="548640" y="1691640"/>
            <a:ext cx="11063880" cy="1416960"/>
          </a:xfrm>
          <a:prstGeom prst="rect">
            <a:avLst/>
          </a:prstGeom>
          <a:solidFill>
            <a:srgbClr val="1E2761"/>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67" name="Text 3"/>
          <p:cNvSpPr/>
          <p:nvPr/>
        </p:nvSpPr>
        <p:spPr>
          <a:xfrm>
            <a:off x="868680" y="1828800"/>
            <a:ext cx="1042380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99">
                <a:solidFill>
                  <a:srgbClr val="C9A227"/>
                </a:solidFill>
                <a:latin typeface="Calibri"/>
                <a:ea typeface="Calibri"/>
              </a:rPr>
              <a:t>THE DISTINCTION</a:t>
            </a:r>
            <a:endParaRPr lang="en-US" sz="1400" b="0" strike="noStrike" spc="-1">
              <a:solidFill>
                <a:srgbClr val="000000"/>
              </a:solidFill>
              <a:latin typeface="Arial"/>
            </a:endParaRPr>
          </a:p>
        </p:txBody>
      </p:sp>
      <p:sp>
        <p:nvSpPr>
          <p:cNvPr id="68" name="Text 4"/>
          <p:cNvSpPr/>
          <p:nvPr/>
        </p:nvSpPr>
        <p:spPr>
          <a:xfrm>
            <a:off x="868680" y="2148840"/>
            <a:ext cx="10423800" cy="1096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ts val="2701"/>
              </a:lnSpc>
              <a:tabLst>
                <a:tab pos="0" algn="l"/>
              </a:tabLst>
            </a:pPr>
            <a:r>
              <a:rPr lang="en-US" sz="2200" b="0" i="1" strike="noStrike" spc="-1" dirty="0">
                <a:solidFill>
                  <a:srgbClr val="FFFFFF"/>
                </a:solidFill>
                <a:latin typeface="Cambria"/>
                <a:ea typeface="Cambria"/>
              </a:rPr>
              <a:t>“Positive statements concern ‘what is,’ ‘what has been,’ or ‘what will be.’ </a:t>
            </a:r>
          </a:p>
          <a:p>
            <a:pPr defTabSz="914400">
              <a:lnSpc>
                <a:spcPts val="2701"/>
              </a:lnSpc>
              <a:tabLst>
                <a:tab pos="0" algn="l"/>
              </a:tabLst>
            </a:pPr>
            <a:endParaRPr lang="en-US" sz="2200" i="1" spc="-1" dirty="0">
              <a:solidFill>
                <a:srgbClr val="FFFFFF"/>
              </a:solidFill>
              <a:latin typeface="Cambria"/>
              <a:ea typeface="Cambria"/>
            </a:endParaRPr>
          </a:p>
          <a:p>
            <a:pPr defTabSz="914400">
              <a:lnSpc>
                <a:spcPts val="2701"/>
              </a:lnSpc>
              <a:tabLst>
                <a:tab pos="0" algn="l"/>
              </a:tabLst>
            </a:pPr>
            <a:r>
              <a:rPr lang="en-US" sz="2200" b="0" i="1" strike="noStrike" spc="-1" dirty="0">
                <a:solidFill>
                  <a:srgbClr val="FFFFFF"/>
                </a:solidFill>
                <a:latin typeface="Cambria"/>
                <a:ea typeface="Cambria"/>
              </a:rPr>
              <a:t>Normative statements concern ‘right and wrong,’ ‘good and bad,’ ‘just or unjust’...”</a:t>
            </a:r>
            <a:endParaRPr lang="en-US" sz="2200" b="0" strike="noStrike" spc="-1" dirty="0">
              <a:solidFill>
                <a:srgbClr val="000000"/>
              </a:solidFill>
              <a:latin typeface="Arial"/>
            </a:endParaRPr>
          </a:p>
        </p:txBody>
      </p:sp>
      <p:sp>
        <p:nvSpPr>
          <p:cNvPr id="69" name="Text 5"/>
          <p:cNvSpPr/>
          <p:nvPr/>
        </p:nvSpPr>
        <p:spPr>
          <a:xfrm>
            <a:off x="548640" y="3383280"/>
            <a:ext cx="11063880" cy="310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54160" indent="-254160" defTabSz="914400">
              <a:lnSpc>
                <a:spcPts val="2401"/>
              </a:lnSpc>
              <a:spcAft>
                <a:spcPts val="1199"/>
              </a:spcAft>
              <a:buClr>
                <a:srgbClr val="26314F"/>
              </a:buClr>
              <a:buFont typeface="Symbol" charset="2"/>
              <a:buChar char=""/>
            </a:pPr>
            <a:r>
              <a:rPr lang="en-US" sz="1700" b="0" strike="noStrike" spc="-1">
                <a:solidFill>
                  <a:srgbClr val="26314F"/>
                </a:solidFill>
                <a:latin typeface="Calibri"/>
                <a:ea typeface="Calibri"/>
              </a:rPr>
              <a:t>Consequentialist normative theories require positive theories to guide behavior or policy — you need a causal theory before you can act on a value judgment.</a:t>
            </a:r>
            <a:endParaRPr lang="en-US" sz="1700" b="0" strike="noStrike" spc="-1">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dirty="0">
                <a:solidFill>
                  <a:srgbClr val="26314F"/>
                </a:solidFill>
                <a:latin typeface="Calibri"/>
                <a:ea typeface="Calibri"/>
              </a:rPr>
              <a:t>There is only one real world to model and test, but an unlimited number of imaginable “ideal” societies — so positive economists tend to agree far more than normative theorists do.</a:t>
            </a:r>
            <a:endParaRPr lang="en-US" sz="1700" b="0" strike="noStrike" spc="-1" dirty="0">
              <a:solidFill>
                <a:srgbClr val="000000"/>
              </a:solidFill>
              <a:latin typeface="Arial"/>
            </a:endParaRPr>
          </a:p>
          <a:p>
            <a:pPr marL="254160" indent="-254160" defTabSz="914400">
              <a:lnSpc>
                <a:spcPts val="2401"/>
              </a:lnSpc>
              <a:spcAft>
                <a:spcPts val="1199"/>
              </a:spcAft>
              <a:buClr>
                <a:srgbClr val="26314F"/>
              </a:buClr>
              <a:buFont typeface="Symbol" charset="2"/>
              <a:buChar char=""/>
            </a:pPr>
            <a:r>
              <a:rPr lang="en-US" sz="1700" b="0" strike="noStrike" spc="-1" dirty="0">
                <a:solidFill>
                  <a:srgbClr val="26314F"/>
                </a:solidFill>
                <a:latin typeface="Calibri"/>
                <a:ea typeface="Calibri"/>
              </a:rPr>
              <a:t>This course is chiefly positive political economy: what effects do policies have, and what causes a policy to be adopted? Pigovian welfare ideas appear, but causation is the main focus.</a:t>
            </a:r>
            <a:endParaRPr lang="en-US" sz="1700" b="0" strike="noStrike" spc="-1" dirty="0">
              <a:solidFill>
                <a:srgbClr val="000000"/>
              </a:solidFill>
              <a:latin typeface="Arial"/>
            </a:endParaRPr>
          </a:p>
        </p:txBody>
      </p:sp>
      <p:sp>
        <p:nvSpPr>
          <p:cNvPr id="70" name="Text 6"/>
          <p:cNvSpPr/>
          <p:nvPr/>
        </p:nvSpPr>
        <p:spPr>
          <a:xfrm>
            <a:off x="11551680" y="6400800"/>
            <a:ext cx="365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1100" b="0" strike="noStrike" spc="-1">
                <a:solidFill>
                  <a:srgbClr val="5A6B94"/>
                </a:solidFill>
                <a:latin typeface="Calibri"/>
                <a:ea typeface="Calibri"/>
              </a:rPr>
              <a:t>9</a:t>
            </a:r>
            <a:endParaRPr lang="en-US" sz="1100" b="0" strike="noStrike" spc="-1">
              <a:solidFill>
                <a:srgbClr val="000000"/>
              </a:solidFill>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TotalTime>
  <Words>4336</Words>
  <Application>Microsoft Office PowerPoint</Application>
  <PresentationFormat>Widescreen</PresentationFormat>
  <Paragraphs>283</Paragraphs>
  <Slides>31</Slides>
  <Notes>31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40" baseType="lpstr">
      <vt:lpstr>Arial</vt:lpstr>
      <vt:lpstr>Calibri</vt:lpstr>
      <vt:lpstr>Cambria</vt:lpstr>
      <vt:lpstr>Symbol</vt:lpstr>
      <vt:lpstr>Times New Roman</vt:lpstr>
      <vt:lpstr>Wingdings</vt:lpstr>
      <vt:lpstr>Office Theme</vt:lpstr>
      <vt:lpstr>CorelDRAW</vt:lpstr>
      <vt:lpstr>CorelDRAW 2024 Graphic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dc:description/>
  <cp:lastModifiedBy>Roger Congleton</cp:lastModifiedBy>
  <cp:revision>2</cp:revision>
  <dcterms:created xsi:type="dcterms:W3CDTF">2026-08-23T12:44:25Z</dcterms:created>
  <dcterms:modified xsi:type="dcterms:W3CDTF">2026-08-23T14:28:04Z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31</vt:r8>
  </property>
  <property fmtid="{D5CDD505-2E9C-101B-9397-08002B2CF9AE}" pid="3" name="PresentationFormat">
    <vt:lpwstr>On-screen Show (16:9)</vt:lpwstr>
  </property>
  <property fmtid="{D5CDD505-2E9C-101B-9397-08002B2CF9AE}" pid="4" name="Slides">
    <vt:r8>31</vt:r8>
  </property>
</Properties>
</file>